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6"/>
  </p:notesMasterIdLst>
  <p:sldIdLst>
    <p:sldId id="260" r:id="rId3"/>
    <p:sldId id="264" r:id="rId4"/>
    <p:sldId id="277" r:id="rId5"/>
    <p:sldId id="278" r:id="rId6"/>
    <p:sldId id="287" r:id="rId7"/>
    <p:sldId id="279" r:id="rId8"/>
    <p:sldId id="289" r:id="rId9"/>
    <p:sldId id="288" r:id="rId10"/>
    <p:sldId id="284" r:id="rId11"/>
    <p:sldId id="285" r:id="rId12"/>
    <p:sldId id="291" r:id="rId13"/>
    <p:sldId id="290" r:id="rId14"/>
    <p:sldId id="297" r:id="rId15"/>
    <p:sldId id="292" r:id="rId16"/>
    <p:sldId id="293" r:id="rId17"/>
    <p:sldId id="294" r:id="rId18"/>
    <p:sldId id="295" r:id="rId19"/>
    <p:sldId id="298" r:id="rId20"/>
    <p:sldId id="299" r:id="rId21"/>
    <p:sldId id="300" r:id="rId22"/>
    <p:sldId id="301" r:id="rId23"/>
    <p:sldId id="302" r:id="rId24"/>
    <p:sldId id="303" r:id="rId25"/>
    <p:sldId id="307" r:id="rId26"/>
    <p:sldId id="306"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1" r:id="rId41"/>
    <p:sldId id="322" r:id="rId42"/>
    <p:sldId id="323" r:id="rId43"/>
    <p:sldId id="324" r:id="rId44"/>
    <p:sldId id="32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 Phillips" initials="JP" lastIdx="1" clrIdx="0">
    <p:extLst>
      <p:ext uri="{19B8F6BF-5375-455C-9EA6-DF929625EA0E}">
        <p15:presenceInfo xmlns:p15="http://schemas.microsoft.com/office/powerpoint/2012/main" userId="S::josh.phillips@excella.com::e6938002-8d86-4dbf-bf63-9178d1adebe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02"/>
    <p:restoredTop sz="94694"/>
  </p:normalViewPr>
  <p:slideViewPr>
    <p:cSldViewPr snapToGrid="0" snapToObjects="1">
      <p:cViewPr varScale="1">
        <p:scale>
          <a:sx n="145" d="100"/>
          <a:sy n="145" d="100"/>
        </p:scale>
        <p:origin x="200" y="3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17" d="100"/>
          <a:sy n="117" d="100"/>
        </p:scale>
        <p:origin x="42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3-03T20:49:41.061"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36D984-B342-CC46-A4A0-79C8125A5D50}" type="datetimeFigureOut">
              <a:rPr lang="en-US" smtClean="0"/>
              <a:t>3/17/21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0437AF-02EA-6E48-8D50-8447D139EBC0}" type="slidenum">
              <a:rPr lang="en-US" smtClean="0"/>
              <a:t>‹#›</a:t>
            </a:fld>
            <a:endParaRPr lang="en-US"/>
          </a:p>
        </p:txBody>
      </p:sp>
    </p:spTree>
    <p:extLst>
      <p:ext uri="{BB962C8B-B14F-4D97-AF65-F5344CB8AC3E}">
        <p14:creationId xmlns:p14="http://schemas.microsoft.com/office/powerpoint/2010/main" val="305404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a:t>
            </a:fld>
            <a:endParaRPr lang="en-US"/>
          </a:p>
        </p:txBody>
      </p:sp>
    </p:spTree>
    <p:extLst>
      <p:ext uri="{BB962C8B-B14F-4D97-AF65-F5344CB8AC3E}">
        <p14:creationId xmlns:p14="http://schemas.microsoft.com/office/powerpoint/2010/main" val="3519714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11</a:t>
            </a:fld>
            <a:endParaRPr lang="en-US"/>
          </a:p>
        </p:txBody>
      </p:sp>
    </p:spTree>
    <p:extLst>
      <p:ext uri="{BB962C8B-B14F-4D97-AF65-F5344CB8AC3E}">
        <p14:creationId xmlns:p14="http://schemas.microsoft.com/office/powerpoint/2010/main" val="3706781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12</a:t>
            </a:fld>
            <a:endParaRPr lang="en-US"/>
          </a:p>
        </p:txBody>
      </p:sp>
    </p:spTree>
    <p:extLst>
      <p:ext uri="{BB962C8B-B14F-4D97-AF65-F5344CB8AC3E}">
        <p14:creationId xmlns:p14="http://schemas.microsoft.com/office/powerpoint/2010/main" val="1837503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13</a:t>
            </a:fld>
            <a:endParaRPr lang="en-US"/>
          </a:p>
        </p:txBody>
      </p:sp>
    </p:spTree>
    <p:extLst>
      <p:ext uri="{BB962C8B-B14F-4D97-AF65-F5344CB8AC3E}">
        <p14:creationId xmlns:p14="http://schemas.microsoft.com/office/powerpoint/2010/main" val="2421101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14</a:t>
            </a:fld>
            <a:endParaRPr lang="en-US"/>
          </a:p>
        </p:txBody>
      </p:sp>
    </p:spTree>
    <p:extLst>
      <p:ext uri="{BB962C8B-B14F-4D97-AF65-F5344CB8AC3E}">
        <p14:creationId xmlns:p14="http://schemas.microsoft.com/office/powerpoint/2010/main" val="3702634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22</a:t>
            </a:fld>
            <a:endParaRPr lang="en-US"/>
          </a:p>
        </p:txBody>
      </p:sp>
    </p:spTree>
    <p:extLst>
      <p:ext uri="{BB962C8B-B14F-4D97-AF65-F5344CB8AC3E}">
        <p14:creationId xmlns:p14="http://schemas.microsoft.com/office/powerpoint/2010/main" val="3039053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23</a:t>
            </a:fld>
            <a:endParaRPr lang="en-US"/>
          </a:p>
        </p:txBody>
      </p:sp>
    </p:spTree>
    <p:extLst>
      <p:ext uri="{BB962C8B-B14F-4D97-AF65-F5344CB8AC3E}">
        <p14:creationId xmlns:p14="http://schemas.microsoft.com/office/powerpoint/2010/main" val="2902058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24</a:t>
            </a:fld>
            <a:endParaRPr lang="en-US"/>
          </a:p>
        </p:txBody>
      </p:sp>
    </p:spTree>
    <p:extLst>
      <p:ext uri="{BB962C8B-B14F-4D97-AF65-F5344CB8AC3E}">
        <p14:creationId xmlns:p14="http://schemas.microsoft.com/office/powerpoint/2010/main" val="1743747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25</a:t>
            </a:fld>
            <a:endParaRPr lang="en-US"/>
          </a:p>
        </p:txBody>
      </p:sp>
    </p:spTree>
    <p:extLst>
      <p:ext uri="{BB962C8B-B14F-4D97-AF65-F5344CB8AC3E}">
        <p14:creationId xmlns:p14="http://schemas.microsoft.com/office/powerpoint/2010/main" val="4264620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someone who has worked in software consulting for quite some time and had many DevOps titles including Cloud Engineer, DevOps Automation Engineer, Site Reliability Engineer, DevOps Lead, Cloud Lead, and several others, let me be the first to express a healthy skepticism for DevOps as a prescriptive term. DevOps at it’s core is just a series of technological, architectural, procedural, and cultural processes that have been found to improve software delivery performance. Throughout this course we will be investigating many of them. At times some of the reading may feel theoretical and at times some of the organizational change work may seem idealized. We will try and strike a healthy balance between exploring and pulling apart buzz words, concepts that seem like wand waving, and abstractions and balance them with shared real world experience and values. The purpose of this course isn’t to sell anyone a DevOps, but to help you navigate the terms, concepts, and technologies involved in DevOps that you will experience throughout your career. </a:t>
            </a:r>
          </a:p>
        </p:txBody>
      </p:sp>
      <p:sp>
        <p:nvSpPr>
          <p:cNvPr id="4" name="Slide Number Placeholder 3"/>
          <p:cNvSpPr>
            <a:spLocks noGrp="1"/>
          </p:cNvSpPr>
          <p:nvPr>
            <p:ph type="sldNum" sz="quarter" idx="10"/>
          </p:nvPr>
        </p:nvSpPr>
        <p:spPr/>
        <p:txBody>
          <a:bodyPr/>
          <a:lstStyle/>
          <a:p>
            <a:fld id="{7B79852F-C953-3445-B10C-3B6B94EB422C}" type="slidenum">
              <a:rPr lang="en-US" smtClean="0"/>
              <a:t>2</a:t>
            </a:fld>
            <a:endParaRPr lang="en-US"/>
          </a:p>
        </p:txBody>
      </p:sp>
    </p:spTree>
    <p:extLst>
      <p:ext uri="{BB962C8B-B14F-4D97-AF65-F5344CB8AC3E}">
        <p14:creationId xmlns:p14="http://schemas.microsoft.com/office/powerpoint/2010/main" val="3909878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79852F-C953-3445-B10C-3B6B94EB422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917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4</a:t>
            </a:fld>
            <a:endParaRPr lang="en-US"/>
          </a:p>
        </p:txBody>
      </p:sp>
    </p:spTree>
    <p:extLst>
      <p:ext uri="{BB962C8B-B14F-4D97-AF65-F5344CB8AC3E}">
        <p14:creationId xmlns:p14="http://schemas.microsoft.com/office/powerpoint/2010/main" val="59536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79852F-C953-3445-B10C-3B6B94EB422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6569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6</a:t>
            </a:fld>
            <a:endParaRPr lang="en-US"/>
          </a:p>
        </p:txBody>
      </p:sp>
    </p:spTree>
    <p:extLst>
      <p:ext uri="{BB962C8B-B14F-4D97-AF65-F5344CB8AC3E}">
        <p14:creationId xmlns:p14="http://schemas.microsoft.com/office/powerpoint/2010/main" val="4275884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8</a:t>
            </a:fld>
            <a:endParaRPr lang="en-US"/>
          </a:p>
        </p:txBody>
      </p:sp>
    </p:spTree>
    <p:extLst>
      <p:ext uri="{BB962C8B-B14F-4D97-AF65-F5344CB8AC3E}">
        <p14:creationId xmlns:p14="http://schemas.microsoft.com/office/powerpoint/2010/main" val="3806929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9</a:t>
            </a:fld>
            <a:endParaRPr lang="en-US"/>
          </a:p>
        </p:txBody>
      </p:sp>
    </p:spTree>
    <p:extLst>
      <p:ext uri="{BB962C8B-B14F-4D97-AF65-F5344CB8AC3E}">
        <p14:creationId xmlns:p14="http://schemas.microsoft.com/office/powerpoint/2010/main" val="1571502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10</a:t>
            </a:fld>
            <a:endParaRPr lang="en-US"/>
          </a:p>
        </p:txBody>
      </p:sp>
    </p:spTree>
    <p:extLst>
      <p:ext uri="{BB962C8B-B14F-4D97-AF65-F5344CB8AC3E}">
        <p14:creationId xmlns:p14="http://schemas.microsoft.com/office/powerpoint/2010/main" val="2773525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7DFFC-92FC-A143-9146-C782EEF068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D9736B-C36F-8F47-B101-1933164ACA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61A682-C8C5-F04D-92F0-8F25AE85D53F}"/>
              </a:ext>
            </a:extLst>
          </p:cNvPr>
          <p:cNvSpPr>
            <a:spLocks noGrp="1"/>
          </p:cNvSpPr>
          <p:nvPr>
            <p:ph type="dt" sz="half" idx="10"/>
          </p:nvPr>
        </p:nvSpPr>
        <p:spPr/>
        <p:txBody>
          <a:bodyPr/>
          <a:lstStyle/>
          <a:p>
            <a:fld id="{200E3EE1-C26F-8244-B4E6-74258AB7510F}" type="datetimeFigureOut">
              <a:rPr lang="en-US" smtClean="0"/>
              <a:t>3/17/21</a:t>
            </a:fld>
            <a:endParaRPr lang="en-US"/>
          </a:p>
        </p:txBody>
      </p:sp>
      <p:sp>
        <p:nvSpPr>
          <p:cNvPr id="5" name="Footer Placeholder 4">
            <a:extLst>
              <a:ext uri="{FF2B5EF4-FFF2-40B4-BE49-F238E27FC236}">
                <a16:creationId xmlns:a16="http://schemas.microsoft.com/office/drawing/2014/main" id="{AA0EF853-E2AC-D845-967F-D4C2B0308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CCF8CB-A529-6D4F-8412-B08D9A81575B}"/>
              </a:ext>
            </a:extLst>
          </p:cNvPr>
          <p:cNvSpPr>
            <a:spLocks noGrp="1"/>
          </p:cNvSpPr>
          <p:nvPr>
            <p:ph type="sldNum" sz="quarter" idx="12"/>
          </p:nvPr>
        </p:nvSpPr>
        <p:spPr/>
        <p:txBody>
          <a:bodyPr/>
          <a:lstStyle/>
          <a:p>
            <a:fld id="{EF2FA5EF-5BD4-FA4E-9678-369ECAE1C168}" type="slidenum">
              <a:rPr lang="en-US" smtClean="0"/>
              <a:t>‹#›</a:t>
            </a:fld>
            <a:endParaRPr lang="en-US"/>
          </a:p>
        </p:txBody>
      </p:sp>
    </p:spTree>
    <p:extLst>
      <p:ext uri="{BB962C8B-B14F-4D97-AF65-F5344CB8AC3E}">
        <p14:creationId xmlns:p14="http://schemas.microsoft.com/office/powerpoint/2010/main" val="1693703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F0C8-FCCB-9349-8580-005E9CA486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580A49-B3E1-F14C-AF9C-B6C0AEB0CE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64DB86-E481-4547-8EB5-6A3E204E8BED}"/>
              </a:ext>
            </a:extLst>
          </p:cNvPr>
          <p:cNvSpPr>
            <a:spLocks noGrp="1"/>
          </p:cNvSpPr>
          <p:nvPr>
            <p:ph type="dt" sz="half" idx="10"/>
          </p:nvPr>
        </p:nvSpPr>
        <p:spPr/>
        <p:txBody>
          <a:bodyPr/>
          <a:lstStyle/>
          <a:p>
            <a:fld id="{200E3EE1-C26F-8244-B4E6-74258AB7510F}" type="datetimeFigureOut">
              <a:rPr lang="en-US" smtClean="0"/>
              <a:t>3/17/21</a:t>
            </a:fld>
            <a:endParaRPr lang="en-US"/>
          </a:p>
        </p:txBody>
      </p:sp>
      <p:sp>
        <p:nvSpPr>
          <p:cNvPr id="5" name="Footer Placeholder 4">
            <a:extLst>
              <a:ext uri="{FF2B5EF4-FFF2-40B4-BE49-F238E27FC236}">
                <a16:creationId xmlns:a16="http://schemas.microsoft.com/office/drawing/2014/main" id="{CCA74876-03F7-F546-AF29-61E67CC5DD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90A96-53AC-2345-8A60-5A1920093688}"/>
              </a:ext>
            </a:extLst>
          </p:cNvPr>
          <p:cNvSpPr>
            <a:spLocks noGrp="1"/>
          </p:cNvSpPr>
          <p:nvPr>
            <p:ph type="sldNum" sz="quarter" idx="12"/>
          </p:nvPr>
        </p:nvSpPr>
        <p:spPr/>
        <p:txBody>
          <a:bodyPr/>
          <a:lstStyle/>
          <a:p>
            <a:fld id="{EF2FA5EF-5BD4-FA4E-9678-369ECAE1C168}" type="slidenum">
              <a:rPr lang="en-US" smtClean="0"/>
              <a:t>‹#›</a:t>
            </a:fld>
            <a:endParaRPr lang="en-US"/>
          </a:p>
        </p:txBody>
      </p:sp>
    </p:spTree>
    <p:extLst>
      <p:ext uri="{BB962C8B-B14F-4D97-AF65-F5344CB8AC3E}">
        <p14:creationId xmlns:p14="http://schemas.microsoft.com/office/powerpoint/2010/main" val="3433492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BE37C7-FB07-C840-BB2A-E6B8F2B863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66F643-FD4C-B141-B726-F7A10FEC23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9DF6BD-0B56-2242-8EB3-1F398C06901A}"/>
              </a:ext>
            </a:extLst>
          </p:cNvPr>
          <p:cNvSpPr>
            <a:spLocks noGrp="1"/>
          </p:cNvSpPr>
          <p:nvPr>
            <p:ph type="dt" sz="half" idx="10"/>
          </p:nvPr>
        </p:nvSpPr>
        <p:spPr/>
        <p:txBody>
          <a:bodyPr/>
          <a:lstStyle/>
          <a:p>
            <a:fld id="{200E3EE1-C26F-8244-B4E6-74258AB7510F}" type="datetimeFigureOut">
              <a:rPr lang="en-US" smtClean="0"/>
              <a:t>3/17/21</a:t>
            </a:fld>
            <a:endParaRPr lang="en-US"/>
          </a:p>
        </p:txBody>
      </p:sp>
      <p:sp>
        <p:nvSpPr>
          <p:cNvPr id="5" name="Footer Placeholder 4">
            <a:extLst>
              <a:ext uri="{FF2B5EF4-FFF2-40B4-BE49-F238E27FC236}">
                <a16:creationId xmlns:a16="http://schemas.microsoft.com/office/drawing/2014/main" id="{9041BD1E-6776-3947-9701-65C3C42817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B37017-6D72-F242-AA3F-A069A58642EB}"/>
              </a:ext>
            </a:extLst>
          </p:cNvPr>
          <p:cNvSpPr>
            <a:spLocks noGrp="1"/>
          </p:cNvSpPr>
          <p:nvPr>
            <p:ph type="sldNum" sz="quarter" idx="12"/>
          </p:nvPr>
        </p:nvSpPr>
        <p:spPr/>
        <p:txBody>
          <a:bodyPr/>
          <a:lstStyle/>
          <a:p>
            <a:fld id="{EF2FA5EF-5BD4-FA4E-9678-369ECAE1C168}" type="slidenum">
              <a:rPr lang="en-US" smtClean="0"/>
              <a:t>‹#›</a:t>
            </a:fld>
            <a:endParaRPr lang="en-US"/>
          </a:p>
        </p:txBody>
      </p:sp>
    </p:spTree>
    <p:extLst>
      <p:ext uri="{BB962C8B-B14F-4D97-AF65-F5344CB8AC3E}">
        <p14:creationId xmlns:p14="http://schemas.microsoft.com/office/powerpoint/2010/main" val="2868330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0526" y="530104"/>
            <a:ext cx="7023541" cy="1731951"/>
          </a:xfrm>
        </p:spPr>
        <p:txBody>
          <a:bodyPr/>
          <a:lstStyle>
            <a:lvl1pPr algn="l">
              <a:defRPr b="1" i="0">
                <a:solidFill>
                  <a:schemeClr val="bg1"/>
                </a:solidFill>
                <a:latin typeface="Helvetica Neue"/>
                <a:cs typeface="Helvetica Neue"/>
              </a:defRPr>
            </a:lvl1pPr>
          </a:lstStyle>
          <a:p>
            <a:r>
              <a:rPr lang="en-US" dirty="0"/>
              <a:t>Click to edit Master title style</a:t>
            </a:r>
          </a:p>
        </p:txBody>
      </p:sp>
      <p:sp>
        <p:nvSpPr>
          <p:cNvPr id="3" name="Subtitle 2"/>
          <p:cNvSpPr>
            <a:spLocks noGrp="1"/>
          </p:cNvSpPr>
          <p:nvPr>
            <p:ph type="subTitle" idx="1"/>
          </p:nvPr>
        </p:nvSpPr>
        <p:spPr>
          <a:xfrm>
            <a:off x="570529" y="2479368"/>
            <a:ext cx="7023540" cy="978607"/>
          </a:xfrm>
        </p:spPr>
        <p:txBody>
          <a:bodyPr>
            <a:normAutofit/>
          </a:bodyPr>
          <a:lstStyle>
            <a:lvl1pPr marL="0" indent="0" algn="l">
              <a:buNone/>
              <a:defRPr sz="2251" b="1" i="0">
                <a:solidFill>
                  <a:schemeClr val="bg1"/>
                </a:solidFill>
                <a:latin typeface="Helvetica Neue"/>
                <a:cs typeface="Helvetica Neue"/>
              </a:defRPr>
            </a:lvl1pPr>
            <a:lvl2pPr marL="342991" indent="0" algn="ctr">
              <a:buNone/>
              <a:defRPr>
                <a:solidFill>
                  <a:schemeClr val="tx1">
                    <a:tint val="75000"/>
                  </a:schemeClr>
                </a:solidFill>
              </a:defRPr>
            </a:lvl2pPr>
            <a:lvl3pPr marL="685983" indent="0" algn="ctr">
              <a:buNone/>
              <a:defRPr>
                <a:solidFill>
                  <a:schemeClr val="tx1">
                    <a:tint val="75000"/>
                  </a:schemeClr>
                </a:solidFill>
              </a:defRPr>
            </a:lvl3pPr>
            <a:lvl4pPr marL="1028974" indent="0" algn="ctr">
              <a:buNone/>
              <a:defRPr>
                <a:solidFill>
                  <a:schemeClr val="tx1">
                    <a:tint val="75000"/>
                  </a:schemeClr>
                </a:solidFill>
              </a:defRPr>
            </a:lvl4pPr>
            <a:lvl5pPr marL="1371966" indent="0" algn="ctr">
              <a:buNone/>
              <a:defRPr>
                <a:solidFill>
                  <a:schemeClr val="tx1">
                    <a:tint val="75000"/>
                  </a:schemeClr>
                </a:solidFill>
              </a:defRPr>
            </a:lvl5pPr>
            <a:lvl6pPr marL="1714957" indent="0" algn="ctr">
              <a:buNone/>
              <a:defRPr>
                <a:solidFill>
                  <a:schemeClr val="tx1">
                    <a:tint val="75000"/>
                  </a:schemeClr>
                </a:solidFill>
              </a:defRPr>
            </a:lvl6pPr>
            <a:lvl7pPr marL="2057949" indent="0" algn="ctr">
              <a:buNone/>
              <a:defRPr>
                <a:solidFill>
                  <a:schemeClr val="tx1">
                    <a:tint val="75000"/>
                  </a:schemeClr>
                </a:solidFill>
              </a:defRPr>
            </a:lvl7pPr>
            <a:lvl8pPr marL="2400940" indent="0" algn="ctr">
              <a:buNone/>
              <a:defRPr>
                <a:solidFill>
                  <a:schemeClr val="tx1">
                    <a:tint val="75000"/>
                  </a:schemeClr>
                </a:solidFill>
              </a:defRPr>
            </a:lvl8pPr>
            <a:lvl9pPr marL="2743932"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570529" y="6124652"/>
            <a:ext cx="524129" cy="365125"/>
          </a:xfrm>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31825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61629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3001"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91" indent="0">
              <a:buNone/>
              <a:defRPr sz="1350">
                <a:solidFill>
                  <a:schemeClr val="tx1">
                    <a:tint val="75000"/>
                  </a:schemeClr>
                </a:solidFill>
              </a:defRPr>
            </a:lvl2pPr>
            <a:lvl3pPr marL="685983" indent="0">
              <a:buNone/>
              <a:defRPr sz="1200">
                <a:solidFill>
                  <a:schemeClr val="tx1">
                    <a:tint val="75000"/>
                  </a:schemeClr>
                </a:solidFill>
              </a:defRPr>
            </a:lvl3pPr>
            <a:lvl4pPr marL="1028974" indent="0">
              <a:buNone/>
              <a:defRPr sz="1050">
                <a:solidFill>
                  <a:schemeClr val="tx1">
                    <a:tint val="75000"/>
                  </a:schemeClr>
                </a:solidFill>
              </a:defRPr>
            </a:lvl4pPr>
            <a:lvl5pPr marL="1371966" indent="0">
              <a:buNone/>
              <a:defRPr sz="1050">
                <a:solidFill>
                  <a:schemeClr val="tx1">
                    <a:tint val="75000"/>
                  </a:schemeClr>
                </a:solidFill>
              </a:defRPr>
            </a:lvl5pPr>
            <a:lvl6pPr marL="1714957" indent="0">
              <a:buNone/>
              <a:defRPr sz="1050">
                <a:solidFill>
                  <a:schemeClr val="tx1">
                    <a:tint val="75000"/>
                  </a:schemeClr>
                </a:solidFill>
              </a:defRPr>
            </a:lvl6pPr>
            <a:lvl7pPr marL="2057949" indent="0">
              <a:buNone/>
              <a:defRPr sz="1050">
                <a:solidFill>
                  <a:schemeClr val="tx1">
                    <a:tint val="75000"/>
                  </a:schemeClr>
                </a:solidFill>
              </a:defRPr>
            </a:lvl7pPr>
            <a:lvl8pPr marL="2400940" indent="0">
              <a:buNone/>
              <a:defRPr sz="1050">
                <a:solidFill>
                  <a:schemeClr val="tx1">
                    <a:tint val="75000"/>
                  </a:schemeClr>
                </a:solidFill>
              </a:defRPr>
            </a:lvl8pPr>
            <a:lvl9pPr marL="2743932"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05566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8078816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775431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7"/>
            <a:ext cx="2844800" cy="365125"/>
          </a:xfrm>
          <a:prstGeom prst="rect">
            <a:avLst/>
          </a:prstGeom>
        </p:spPr>
        <p:txBody>
          <a:bodyPr/>
          <a:lstStyle/>
          <a:p>
            <a:fld id="{B86A9B72-EFE5-0C44-9856-127B83BB47D0}" type="datetimeFigureOut">
              <a:rPr lang="en-US" smtClean="0"/>
              <a:pPr/>
              <a:t>3/17/21</a:t>
            </a:fld>
            <a:endParaRPr lang="en-US"/>
          </a:p>
        </p:txBody>
      </p:sp>
      <p:sp>
        <p:nvSpPr>
          <p:cNvPr id="6" name="Footer Placeholder 5"/>
          <p:cNvSpPr>
            <a:spLocks noGrp="1"/>
          </p:cNvSpPr>
          <p:nvPr>
            <p:ph type="ftr" sz="quarter" idx="11"/>
          </p:nvPr>
        </p:nvSpPr>
        <p:spPr>
          <a:xfrm>
            <a:off x="4165600" y="6356357"/>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951922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7"/>
            <a:ext cx="2844800" cy="365125"/>
          </a:xfrm>
          <a:prstGeom prst="rect">
            <a:avLst/>
          </a:prstGeom>
        </p:spPr>
        <p:txBody>
          <a:bodyPr/>
          <a:lstStyle/>
          <a:p>
            <a:fld id="{B86A9B72-EFE5-0C44-9856-127B83BB47D0}" type="datetimeFigureOut">
              <a:rPr lang="en-US" smtClean="0"/>
              <a:pPr/>
              <a:t>3/17/21</a:t>
            </a:fld>
            <a:endParaRPr lang="en-US"/>
          </a:p>
        </p:txBody>
      </p:sp>
      <p:sp>
        <p:nvSpPr>
          <p:cNvPr id="8" name="Footer Placeholder 7"/>
          <p:cNvSpPr>
            <a:spLocks noGrp="1"/>
          </p:cNvSpPr>
          <p:nvPr>
            <p:ph type="ftr" sz="quarter" idx="11"/>
          </p:nvPr>
        </p:nvSpPr>
        <p:spPr>
          <a:xfrm>
            <a:off x="4165600" y="6356357"/>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8048537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7"/>
            <a:ext cx="2844800" cy="365125"/>
          </a:xfrm>
          <a:prstGeom prst="rect">
            <a:avLst/>
          </a:prstGeom>
        </p:spPr>
        <p:txBody>
          <a:bodyPr/>
          <a:lstStyle/>
          <a:p>
            <a:fld id="{B86A9B72-EFE5-0C44-9856-127B83BB47D0}" type="datetimeFigureOut">
              <a:rPr lang="en-US" smtClean="0"/>
              <a:pPr/>
              <a:t>3/17/21</a:t>
            </a:fld>
            <a:endParaRPr lang="en-US"/>
          </a:p>
        </p:txBody>
      </p:sp>
      <p:sp>
        <p:nvSpPr>
          <p:cNvPr id="4" name="Footer Placeholder 3"/>
          <p:cNvSpPr>
            <a:spLocks noGrp="1"/>
          </p:cNvSpPr>
          <p:nvPr>
            <p:ph type="ftr" sz="quarter" idx="11"/>
          </p:nvPr>
        </p:nvSpPr>
        <p:spPr>
          <a:xfrm>
            <a:off x="4165600" y="6356357"/>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622665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1FBB3-6C87-D349-80FE-34298AE504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40A57F-E721-6E48-A9E8-545E5BF995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5538CD-72E4-094B-BE3F-C45AB2F2E42F}"/>
              </a:ext>
            </a:extLst>
          </p:cNvPr>
          <p:cNvSpPr>
            <a:spLocks noGrp="1"/>
          </p:cNvSpPr>
          <p:nvPr>
            <p:ph type="dt" sz="half" idx="10"/>
          </p:nvPr>
        </p:nvSpPr>
        <p:spPr/>
        <p:txBody>
          <a:bodyPr/>
          <a:lstStyle/>
          <a:p>
            <a:fld id="{200E3EE1-C26F-8244-B4E6-74258AB7510F}" type="datetimeFigureOut">
              <a:rPr lang="en-US" smtClean="0"/>
              <a:t>3/17/21</a:t>
            </a:fld>
            <a:endParaRPr lang="en-US"/>
          </a:p>
        </p:txBody>
      </p:sp>
      <p:sp>
        <p:nvSpPr>
          <p:cNvPr id="5" name="Footer Placeholder 4">
            <a:extLst>
              <a:ext uri="{FF2B5EF4-FFF2-40B4-BE49-F238E27FC236}">
                <a16:creationId xmlns:a16="http://schemas.microsoft.com/office/drawing/2014/main" id="{42753E93-912D-F64C-8940-8157D281FE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0CC9A6-ED4F-D545-A6B2-CA702D344C53}"/>
              </a:ext>
            </a:extLst>
          </p:cNvPr>
          <p:cNvSpPr>
            <a:spLocks noGrp="1"/>
          </p:cNvSpPr>
          <p:nvPr>
            <p:ph type="sldNum" sz="quarter" idx="12"/>
          </p:nvPr>
        </p:nvSpPr>
        <p:spPr/>
        <p:txBody>
          <a:bodyPr/>
          <a:lstStyle/>
          <a:p>
            <a:fld id="{EF2FA5EF-5BD4-FA4E-9678-369ECAE1C168}" type="slidenum">
              <a:rPr lang="en-US" smtClean="0"/>
              <a:t>‹#›</a:t>
            </a:fld>
            <a:endParaRPr lang="en-US"/>
          </a:p>
        </p:txBody>
      </p:sp>
    </p:spTree>
    <p:extLst>
      <p:ext uri="{BB962C8B-B14F-4D97-AF65-F5344CB8AC3E}">
        <p14:creationId xmlns:p14="http://schemas.microsoft.com/office/powerpoint/2010/main" val="19260638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7"/>
            <a:ext cx="2844800" cy="365125"/>
          </a:xfrm>
          <a:prstGeom prst="rect">
            <a:avLst/>
          </a:prstGeom>
        </p:spPr>
        <p:txBody>
          <a:bodyPr/>
          <a:lstStyle/>
          <a:p>
            <a:fld id="{B86A9B72-EFE5-0C44-9856-127B83BB47D0}" type="datetimeFigureOut">
              <a:rPr lang="en-US" smtClean="0"/>
              <a:pPr/>
              <a:t>3/17/21</a:t>
            </a:fld>
            <a:endParaRPr lang="en-US"/>
          </a:p>
        </p:txBody>
      </p:sp>
      <p:sp>
        <p:nvSpPr>
          <p:cNvPr id="3" name="Footer Placeholder 2"/>
          <p:cNvSpPr>
            <a:spLocks noGrp="1"/>
          </p:cNvSpPr>
          <p:nvPr>
            <p:ph type="ftr" sz="quarter" idx="11"/>
          </p:nvPr>
        </p:nvSpPr>
        <p:spPr>
          <a:xfrm>
            <a:off x="4165600" y="6356357"/>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6630844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2401"/>
            </a:lvl1pPr>
            <a:lvl2pPr>
              <a:defRPr sz="2101"/>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609600" y="6356357"/>
            <a:ext cx="2844800" cy="365125"/>
          </a:xfrm>
          <a:prstGeom prst="rect">
            <a:avLst/>
          </a:prstGeom>
        </p:spPr>
        <p:txBody>
          <a:bodyPr/>
          <a:lstStyle/>
          <a:p>
            <a:fld id="{B86A9B72-EFE5-0C44-9856-127B83BB47D0}" type="datetimeFigureOut">
              <a:rPr lang="en-US" smtClean="0"/>
              <a:pPr/>
              <a:t>3/17/21</a:t>
            </a:fld>
            <a:endParaRPr lang="en-US"/>
          </a:p>
        </p:txBody>
      </p:sp>
      <p:sp>
        <p:nvSpPr>
          <p:cNvPr id="6" name="Footer Placeholder 5"/>
          <p:cNvSpPr>
            <a:spLocks noGrp="1"/>
          </p:cNvSpPr>
          <p:nvPr>
            <p:ph type="ftr" sz="quarter" idx="11"/>
          </p:nvPr>
        </p:nvSpPr>
        <p:spPr>
          <a:xfrm>
            <a:off x="4165600" y="6356357"/>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068500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1"/>
            </a:lvl1pPr>
            <a:lvl2pPr marL="342991" indent="0">
              <a:buNone/>
              <a:defRPr sz="2101"/>
            </a:lvl2pPr>
            <a:lvl3pPr marL="685983" indent="0">
              <a:buNone/>
              <a:defRPr sz="1800"/>
            </a:lvl3pPr>
            <a:lvl4pPr marL="1028974" indent="0">
              <a:buNone/>
              <a:defRPr sz="1500"/>
            </a:lvl4pPr>
            <a:lvl5pPr marL="1371966" indent="0">
              <a:buNone/>
              <a:defRPr sz="1500"/>
            </a:lvl5pPr>
            <a:lvl6pPr marL="1714957" indent="0">
              <a:buNone/>
              <a:defRPr sz="1500"/>
            </a:lvl6pPr>
            <a:lvl7pPr marL="2057949" indent="0">
              <a:buNone/>
              <a:defRPr sz="1500"/>
            </a:lvl7pPr>
            <a:lvl8pPr marL="2400940" indent="0">
              <a:buNone/>
              <a:defRPr sz="1500"/>
            </a:lvl8pPr>
            <a:lvl9pPr marL="2743932" indent="0">
              <a:buNone/>
              <a:defRPr sz="15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609600" y="6356357"/>
            <a:ext cx="2844800" cy="365125"/>
          </a:xfrm>
          <a:prstGeom prst="rect">
            <a:avLst/>
          </a:prstGeom>
        </p:spPr>
        <p:txBody>
          <a:bodyPr/>
          <a:lstStyle/>
          <a:p>
            <a:fld id="{B86A9B72-EFE5-0C44-9856-127B83BB47D0}" type="datetimeFigureOut">
              <a:rPr lang="en-US" smtClean="0"/>
              <a:pPr/>
              <a:t>3/17/21</a:t>
            </a:fld>
            <a:endParaRPr lang="en-US"/>
          </a:p>
        </p:txBody>
      </p:sp>
      <p:sp>
        <p:nvSpPr>
          <p:cNvPr id="6" name="Footer Placeholder 5"/>
          <p:cNvSpPr>
            <a:spLocks noGrp="1"/>
          </p:cNvSpPr>
          <p:nvPr>
            <p:ph type="ftr" sz="quarter" idx="11"/>
          </p:nvPr>
        </p:nvSpPr>
        <p:spPr>
          <a:xfrm>
            <a:off x="4165600" y="6356357"/>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4169324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7"/>
            <a:ext cx="2844800" cy="365125"/>
          </a:xfrm>
          <a:prstGeom prst="rect">
            <a:avLst/>
          </a:prstGeom>
        </p:spPr>
        <p:txBody>
          <a:bodyPr/>
          <a:lstStyle/>
          <a:p>
            <a:fld id="{B86A9B72-EFE5-0C44-9856-127B83BB47D0}" type="datetimeFigureOut">
              <a:rPr lang="en-US" smtClean="0"/>
              <a:pPr/>
              <a:t>3/17/21</a:t>
            </a:fld>
            <a:endParaRPr lang="en-US"/>
          </a:p>
        </p:txBody>
      </p:sp>
      <p:sp>
        <p:nvSpPr>
          <p:cNvPr id="5" name="Footer Placeholder 4"/>
          <p:cNvSpPr>
            <a:spLocks noGrp="1"/>
          </p:cNvSpPr>
          <p:nvPr>
            <p:ph type="ftr" sz="quarter" idx="11"/>
          </p:nvPr>
        </p:nvSpPr>
        <p:spPr>
          <a:xfrm>
            <a:off x="4165600" y="6356357"/>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4068576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5"/>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7"/>
            <a:ext cx="2844800" cy="365125"/>
          </a:xfrm>
          <a:prstGeom prst="rect">
            <a:avLst/>
          </a:prstGeom>
        </p:spPr>
        <p:txBody>
          <a:bodyPr/>
          <a:lstStyle/>
          <a:p>
            <a:fld id="{B86A9B72-EFE5-0C44-9856-127B83BB47D0}" type="datetimeFigureOut">
              <a:rPr lang="en-US" smtClean="0"/>
              <a:pPr/>
              <a:t>3/17/21</a:t>
            </a:fld>
            <a:endParaRPr lang="en-US"/>
          </a:p>
        </p:txBody>
      </p:sp>
      <p:sp>
        <p:nvSpPr>
          <p:cNvPr id="5" name="Footer Placeholder 4"/>
          <p:cNvSpPr>
            <a:spLocks noGrp="1"/>
          </p:cNvSpPr>
          <p:nvPr>
            <p:ph type="ftr" sz="quarter" idx="11"/>
          </p:nvPr>
        </p:nvSpPr>
        <p:spPr>
          <a:xfrm>
            <a:off x="4165600" y="6356357"/>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281171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5A16A-B8E2-8B4D-AF19-F8B02AD668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A17B4E-75FC-7440-BE6F-809A8CD39F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94DA6E-6522-5047-9D33-29553720BC66}"/>
              </a:ext>
            </a:extLst>
          </p:cNvPr>
          <p:cNvSpPr>
            <a:spLocks noGrp="1"/>
          </p:cNvSpPr>
          <p:nvPr>
            <p:ph type="dt" sz="half" idx="10"/>
          </p:nvPr>
        </p:nvSpPr>
        <p:spPr/>
        <p:txBody>
          <a:bodyPr/>
          <a:lstStyle/>
          <a:p>
            <a:fld id="{200E3EE1-C26F-8244-B4E6-74258AB7510F}" type="datetimeFigureOut">
              <a:rPr lang="en-US" smtClean="0"/>
              <a:t>3/17/21</a:t>
            </a:fld>
            <a:endParaRPr lang="en-US"/>
          </a:p>
        </p:txBody>
      </p:sp>
      <p:sp>
        <p:nvSpPr>
          <p:cNvPr id="5" name="Footer Placeholder 4">
            <a:extLst>
              <a:ext uri="{FF2B5EF4-FFF2-40B4-BE49-F238E27FC236}">
                <a16:creationId xmlns:a16="http://schemas.microsoft.com/office/drawing/2014/main" id="{CA7627A0-42CE-9945-B428-316318634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8F14DF-50CE-FD47-B1F4-D6D5FF27D9D5}"/>
              </a:ext>
            </a:extLst>
          </p:cNvPr>
          <p:cNvSpPr>
            <a:spLocks noGrp="1"/>
          </p:cNvSpPr>
          <p:nvPr>
            <p:ph type="sldNum" sz="quarter" idx="12"/>
          </p:nvPr>
        </p:nvSpPr>
        <p:spPr/>
        <p:txBody>
          <a:bodyPr/>
          <a:lstStyle/>
          <a:p>
            <a:fld id="{EF2FA5EF-5BD4-FA4E-9678-369ECAE1C168}" type="slidenum">
              <a:rPr lang="en-US" smtClean="0"/>
              <a:t>‹#›</a:t>
            </a:fld>
            <a:endParaRPr lang="en-US"/>
          </a:p>
        </p:txBody>
      </p:sp>
    </p:spTree>
    <p:extLst>
      <p:ext uri="{BB962C8B-B14F-4D97-AF65-F5344CB8AC3E}">
        <p14:creationId xmlns:p14="http://schemas.microsoft.com/office/powerpoint/2010/main" val="812814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825D-EE9E-5847-854F-2156B2B952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238484-3890-5F4E-8ACE-07EB48931C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6FDD68-1567-A548-9EF5-7807D11C69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D58D8A-13BF-534D-A8FD-B87F2E387514}"/>
              </a:ext>
            </a:extLst>
          </p:cNvPr>
          <p:cNvSpPr>
            <a:spLocks noGrp="1"/>
          </p:cNvSpPr>
          <p:nvPr>
            <p:ph type="dt" sz="half" idx="10"/>
          </p:nvPr>
        </p:nvSpPr>
        <p:spPr/>
        <p:txBody>
          <a:bodyPr/>
          <a:lstStyle/>
          <a:p>
            <a:fld id="{200E3EE1-C26F-8244-B4E6-74258AB7510F}" type="datetimeFigureOut">
              <a:rPr lang="en-US" smtClean="0"/>
              <a:t>3/17/21</a:t>
            </a:fld>
            <a:endParaRPr lang="en-US"/>
          </a:p>
        </p:txBody>
      </p:sp>
      <p:sp>
        <p:nvSpPr>
          <p:cNvPr id="6" name="Footer Placeholder 5">
            <a:extLst>
              <a:ext uri="{FF2B5EF4-FFF2-40B4-BE49-F238E27FC236}">
                <a16:creationId xmlns:a16="http://schemas.microsoft.com/office/drawing/2014/main" id="{AEB0A8A7-F891-AD4D-82D0-279E86775C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5DAD79-DBCD-FF47-AC32-CB855E665865}"/>
              </a:ext>
            </a:extLst>
          </p:cNvPr>
          <p:cNvSpPr>
            <a:spLocks noGrp="1"/>
          </p:cNvSpPr>
          <p:nvPr>
            <p:ph type="sldNum" sz="quarter" idx="12"/>
          </p:nvPr>
        </p:nvSpPr>
        <p:spPr/>
        <p:txBody>
          <a:bodyPr/>
          <a:lstStyle/>
          <a:p>
            <a:fld id="{EF2FA5EF-5BD4-FA4E-9678-369ECAE1C168}" type="slidenum">
              <a:rPr lang="en-US" smtClean="0"/>
              <a:t>‹#›</a:t>
            </a:fld>
            <a:endParaRPr lang="en-US"/>
          </a:p>
        </p:txBody>
      </p:sp>
    </p:spTree>
    <p:extLst>
      <p:ext uri="{BB962C8B-B14F-4D97-AF65-F5344CB8AC3E}">
        <p14:creationId xmlns:p14="http://schemas.microsoft.com/office/powerpoint/2010/main" val="571510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9446F-C6A0-7B4E-85D9-E904929C5C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F1F9AF-00A0-3847-BA83-2228EE4816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248010-96D4-5449-A02C-32139F8C6C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6EAB1B-6172-EE49-AC8A-F2A1C36414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975A48-F06E-FE4E-9137-9D17F0BB94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144CDA-29A0-E940-A322-DB47EDF3AAB5}"/>
              </a:ext>
            </a:extLst>
          </p:cNvPr>
          <p:cNvSpPr>
            <a:spLocks noGrp="1"/>
          </p:cNvSpPr>
          <p:nvPr>
            <p:ph type="dt" sz="half" idx="10"/>
          </p:nvPr>
        </p:nvSpPr>
        <p:spPr/>
        <p:txBody>
          <a:bodyPr/>
          <a:lstStyle/>
          <a:p>
            <a:fld id="{200E3EE1-C26F-8244-B4E6-74258AB7510F}" type="datetimeFigureOut">
              <a:rPr lang="en-US" smtClean="0"/>
              <a:t>3/17/21</a:t>
            </a:fld>
            <a:endParaRPr lang="en-US"/>
          </a:p>
        </p:txBody>
      </p:sp>
      <p:sp>
        <p:nvSpPr>
          <p:cNvPr id="8" name="Footer Placeholder 7">
            <a:extLst>
              <a:ext uri="{FF2B5EF4-FFF2-40B4-BE49-F238E27FC236}">
                <a16:creationId xmlns:a16="http://schemas.microsoft.com/office/drawing/2014/main" id="{60B38C41-F093-E04D-8B3C-F920EA8254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54E696-33B3-1447-9F56-8A10969F0D9A}"/>
              </a:ext>
            </a:extLst>
          </p:cNvPr>
          <p:cNvSpPr>
            <a:spLocks noGrp="1"/>
          </p:cNvSpPr>
          <p:nvPr>
            <p:ph type="sldNum" sz="quarter" idx="12"/>
          </p:nvPr>
        </p:nvSpPr>
        <p:spPr/>
        <p:txBody>
          <a:bodyPr/>
          <a:lstStyle/>
          <a:p>
            <a:fld id="{EF2FA5EF-5BD4-FA4E-9678-369ECAE1C168}" type="slidenum">
              <a:rPr lang="en-US" smtClean="0"/>
              <a:t>‹#›</a:t>
            </a:fld>
            <a:endParaRPr lang="en-US"/>
          </a:p>
        </p:txBody>
      </p:sp>
    </p:spTree>
    <p:extLst>
      <p:ext uri="{BB962C8B-B14F-4D97-AF65-F5344CB8AC3E}">
        <p14:creationId xmlns:p14="http://schemas.microsoft.com/office/powerpoint/2010/main" val="3696981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828E-A482-904E-94CA-9E79895D74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E0630A-A925-DE47-84EE-EEF92E353CA4}"/>
              </a:ext>
            </a:extLst>
          </p:cNvPr>
          <p:cNvSpPr>
            <a:spLocks noGrp="1"/>
          </p:cNvSpPr>
          <p:nvPr>
            <p:ph type="dt" sz="half" idx="10"/>
          </p:nvPr>
        </p:nvSpPr>
        <p:spPr/>
        <p:txBody>
          <a:bodyPr/>
          <a:lstStyle/>
          <a:p>
            <a:fld id="{200E3EE1-C26F-8244-B4E6-74258AB7510F}" type="datetimeFigureOut">
              <a:rPr lang="en-US" smtClean="0"/>
              <a:t>3/17/21</a:t>
            </a:fld>
            <a:endParaRPr lang="en-US"/>
          </a:p>
        </p:txBody>
      </p:sp>
      <p:sp>
        <p:nvSpPr>
          <p:cNvPr id="4" name="Footer Placeholder 3">
            <a:extLst>
              <a:ext uri="{FF2B5EF4-FFF2-40B4-BE49-F238E27FC236}">
                <a16:creationId xmlns:a16="http://schemas.microsoft.com/office/drawing/2014/main" id="{2BA57C7E-ABB4-7B48-A891-781A4DA8BE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7DB3C6-A954-1C4B-972C-4F6D883DD9B5}"/>
              </a:ext>
            </a:extLst>
          </p:cNvPr>
          <p:cNvSpPr>
            <a:spLocks noGrp="1"/>
          </p:cNvSpPr>
          <p:nvPr>
            <p:ph type="sldNum" sz="quarter" idx="12"/>
          </p:nvPr>
        </p:nvSpPr>
        <p:spPr/>
        <p:txBody>
          <a:bodyPr/>
          <a:lstStyle/>
          <a:p>
            <a:fld id="{EF2FA5EF-5BD4-FA4E-9678-369ECAE1C168}" type="slidenum">
              <a:rPr lang="en-US" smtClean="0"/>
              <a:t>‹#›</a:t>
            </a:fld>
            <a:endParaRPr lang="en-US"/>
          </a:p>
        </p:txBody>
      </p:sp>
    </p:spTree>
    <p:extLst>
      <p:ext uri="{BB962C8B-B14F-4D97-AF65-F5344CB8AC3E}">
        <p14:creationId xmlns:p14="http://schemas.microsoft.com/office/powerpoint/2010/main" val="4187053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A5F427-0BD7-974D-9648-A2D0F839D360}"/>
              </a:ext>
            </a:extLst>
          </p:cNvPr>
          <p:cNvSpPr>
            <a:spLocks noGrp="1"/>
          </p:cNvSpPr>
          <p:nvPr>
            <p:ph type="dt" sz="half" idx="10"/>
          </p:nvPr>
        </p:nvSpPr>
        <p:spPr/>
        <p:txBody>
          <a:bodyPr/>
          <a:lstStyle/>
          <a:p>
            <a:fld id="{200E3EE1-C26F-8244-B4E6-74258AB7510F}" type="datetimeFigureOut">
              <a:rPr lang="en-US" smtClean="0"/>
              <a:t>3/17/21</a:t>
            </a:fld>
            <a:endParaRPr lang="en-US"/>
          </a:p>
        </p:txBody>
      </p:sp>
      <p:sp>
        <p:nvSpPr>
          <p:cNvPr id="3" name="Footer Placeholder 2">
            <a:extLst>
              <a:ext uri="{FF2B5EF4-FFF2-40B4-BE49-F238E27FC236}">
                <a16:creationId xmlns:a16="http://schemas.microsoft.com/office/drawing/2014/main" id="{416727B7-FAA2-D646-BE2F-8EFC4AE3E8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AB32B4-58C9-1941-99DE-C435F05B5EA2}"/>
              </a:ext>
            </a:extLst>
          </p:cNvPr>
          <p:cNvSpPr>
            <a:spLocks noGrp="1"/>
          </p:cNvSpPr>
          <p:nvPr>
            <p:ph type="sldNum" sz="quarter" idx="12"/>
          </p:nvPr>
        </p:nvSpPr>
        <p:spPr/>
        <p:txBody>
          <a:bodyPr/>
          <a:lstStyle/>
          <a:p>
            <a:fld id="{EF2FA5EF-5BD4-FA4E-9678-369ECAE1C168}" type="slidenum">
              <a:rPr lang="en-US" smtClean="0"/>
              <a:t>‹#›</a:t>
            </a:fld>
            <a:endParaRPr lang="en-US"/>
          </a:p>
        </p:txBody>
      </p:sp>
    </p:spTree>
    <p:extLst>
      <p:ext uri="{BB962C8B-B14F-4D97-AF65-F5344CB8AC3E}">
        <p14:creationId xmlns:p14="http://schemas.microsoft.com/office/powerpoint/2010/main" val="348728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8CC6-164C-9E45-A330-E5B31DB403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F5A8E9-294E-7547-B1E9-EF3741713C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71632F-449D-984C-A134-14FF2B1E82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9F70A-163B-C140-835B-F51D7204DB68}"/>
              </a:ext>
            </a:extLst>
          </p:cNvPr>
          <p:cNvSpPr>
            <a:spLocks noGrp="1"/>
          </p:cNvSpPr>
          <p:nvPr>
            <p:ph type="dt" sz="half" idx="10"/>
          </p:nvPr>
        </p:nvSpPr>
        <p:spPr/>
        <p:txBody>
          <a:bodyPr/>
          <a:lstStyle/>
          <a:p>
            <a:fld id="{200E3EE1-C26F-8244-B4E6-74258AB7510F}" type="datetimeFigureOut">
              <a:rPr lang="en-US" smtClean="0"/>
              <a:t>3/17/21</a:t>
            </a:fld>
            <a:endParaRPr lang="en-US"/>
          </a:p>
        </p:txBody>
      </p:sp>
      <p:sp>
        <p:nvSpPr>
          <p:cNvPr id="6" name="Footer Placeholder 5">
            <a:extLst>
              <a:ext uri="{FF2B5EF4-FFF2-40B4-BE49-F238E27FC236}">
                <a16:creationId xmlns:a16="http://schemas.microsoft.com/office/drawing/2014/main" id="{24E11A02-913B-4144-8489-0B99E60975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91B1AC-D98E-F74A-99D9-0EBD69E17AA4}"/>
              </a:ext>
            </a:extLst>
          </p:cNvPr>
          <p:cNvSpPr>
            <a:spLocks noGrp="1"/>
          </p:cNvSpPr>
          <p:nvPr>
            <p:ph type="sldNum" sz="quarter" idx="12"/>
          </p:nvPr>
        </p:nvSpPr>
        <p:spPr/>
        <p:txBody>
          <a:bodyPr/>
          <a:lstStyle/>
          <a:p>
            <a:fld id="{EF2FA5EF-5BD4-FA4E-9678-369ECAE1C168}" type="slidenum">
              <a:rPr lang="en-US" smtClean="0"/>
              <a:t>‹#›</a:t>
            </a:fld>
            <a:endParaRPr lang="en-US"/>
          </a:p>
        </p:txBody>
      </p:sp>
    </p:spTree>
    <p:extLst>
      <p:ext uri="{BB962C8B-B14F-4D97-AF65-F5344CB8AC3E}">
        <p14:creationId xmlns:p14="http://schemas.microsoft.com/office/powerpoint/2010/main" val="1997938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6D431-A653-1E49-A469-443585D22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638A9C-5F4F-0048-BF8B-4F98B5B5A4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018E9C-590E-3349-889F-A63571709C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E0FF01-EA1D-1942-9D18-C2B6DE581E97}"/>
              </a:ext>
            </a:extLst>
          </p:cNvPr>
          <p:cNvSpPr>
            <a:spLocks noGrp="1"/>
          </p:cNvSpPr>
          <p:nvPr>
            <p:ph type="dt" sz="half" idx="10"/>
          </p:nvPr>
        </p:nvSpPr>
        <p:spPr/>
        <p:txBody>
          <a:bodyPr/>
          <a:lstStyle/>
          <a:p>
            <a:fld id="{200E3EE1-C26F-8244-B4E6-74258AB7510F}" type="datetimeFigureOut">
              <a:rPr lang="en-US" smtClean="0"/>
              <a:t>3/17/21</a:t>
            </a:fld>
            <a:endParaRPr lang="en-US"/>
          </a:p>
        </p:txBody>
      </p:sp>
      <p:sp>
        <p:nvSpPr>
          <p:cNvPr id="6" name="Footer Placeholder 5">
            <a:extLst>
              <a:ext uri="{FF2B5EF4-FFF2-40B4-BE49-F238E27FC236}">
                <a16:creationId xmlns:a16="http://schemas.microsoft.com/office/drawing/2014/main" id="{6CDCE8D4-2617-5045-BCE3-6598E4C0CC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EC9CDD-CFB7-2B4C-A74E-81D18F1F414B}"/>
              </a:ext>
            </a:extLst>
          </p:cNvPr>
          <p:cNvSpPr>
            <a:spLocks noGrp="1"/>
          </p:cNvSpPr>
          <p:nvPr>
            <p:ph type="sldNum" sz="quarter" idx="12"/>
          </p:nvPr>
        </p:nvSpPr>
        <p:spPr/>
        <p:txBody>
          <a:bodyPr/>
          <a:lstStyle/>
          <a:p>
            <a:fld id="{EF2FA5EF-5BD4-FA4E-9678-369ECAE1C168}" type="slidenum">
              <a:rPr lang="en-US" smtClean="0"/>
              <a:t>‹#›</a:t>
            </a:fld>
            <a:endParaRPr lang="en-US"/>
          </a:p>
        </p:txBody>
      </p:sp>
    </p:spTree>
    <p:extLst>
      <p:ext uri="{BB962C8B-B14F-4D97-AF65-F5344CB8AC3E}">
        <p14:creationId xmlns:p14="http://schemas.microsoft.com/office/powerpoint/2010/main" val="991688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25E1B-B28B-9F46-9056-1C0E80D902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048221-18FE-F348-99E2-DEFC22E164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BC438-C9D0-744F-9BFB-693D7AF639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E3EE1-C26F-8244-B4E6-74258AB7510F}" type="datetimeFigureOut">
              <a:rPr lang="en-US" smtClean="0"/>
              <a:t>3/17/21</a:t>
            </a:fld>
            <a:endParaRPr lang="en-US"/>
          </a:p>
        </p:txBody>
      </p:sp>
      <p:sp>
        <p:nvSpPr>
          <p:cNvPr id="5" name="Footer Placeholder 4">
            <a:extLst>
              <a:ext uri="{FF2B5EF4-FFF2-40B4-BE49-F238E27FC236}">
                <a16:creationId xmlns:a16="http://schemas.microsoft.com/office/drawing/2014/main" id="{3FB9A605-ED03-4644-803C-F5C086AE06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3A66B4-DC5B-544D-926D-3FE57AC639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2FA5EF-5BD4-FA4E-9678-369ECAE1C168}" type="slidenum">
              <a:rPr lang="en-US" smtClean="0"/>
              <a:t>‹#›</a:t>
            </a:fld>
            <a:endParaRPr lang="en-US"/>
          </a:p>
        </p:txBody>
      </p:sp>
    </p:spTree>
    <p:extLst>
      <p:ext uri="{BB962C8B-B14F-4D97-AF65-F5344CB8AC3E}">
        <p14:creationId xmlns:p14="http://schemas.microsoft.com/office/powerpoint/2010/main" val="1391078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1" y="6049342"/>
            <a:ext cx="12210420" cy="808658"/>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284632" y="341769"/>
            <a:ext cx="11581901" cy="878966"/>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84632" y="1338867"/>
            <a:ext cx="11581901" cy="42627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570529" y="6070862"/>
            <a:ext cx="524129" cy="365125"/>
          </a:xfrm>
          <a:prstGeom prst="rect">
            <a:avLst/>
          </a:prstGeom>
        </p:spPr>
        <p:txBody>
          <a:bodyPr vert="horz" lIns="91440" tIns="45720" rIns="91440" bIns="45720" rtlCol="0" anchor="ctr"/>
          <a:lstStyle>
            <a:lvl1pPr algn="l">
              <a:defRPr sz="750">
                <a:solidFill>
                  <a:schemeClr val="bg1"/>
                </a:solidFill>
                <a:latin typeface="55 Helvetica Roman"/>
                <a:cs typeface="55 Helvetica Roman"/>
              </a:defRPr>
            </a:lvl1pPr>
          </a:lstStyle>
          <a:p>
            <a:fld id="{A11F1ED6-03CA-FF41-BAAB-392506A14B1E}" type="slidenum">
              <a:rPr lang="en-US" smtClean="0"/>
              <a:pPr/>
              <a:t>‹#›</a:t>
            </a:fld>
            <a:endParaRPr lang="en-US" dirty="0"/>
          </a:p>
        </p:txBody>
      </p:sp>
      <p:pic>
        <p:nvPicPr>
          <p:cNvPr id="5" name="Picture 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775874" y="6371262"/>
            <a:ext cx="4090660" cy="223845"/>
          </a:xfrm>
          <a:prstGeom prst="rect">
            <a:avLst/>
          </a:prstGeom>
        </p:spPr>
      </p:pic>
      <p:sp>
        <p:nvSpPr>
          <p:cNvPr id="7" name="Rectangle 6"/>
          <p:cNvSpPr/>
          <p:nvPr userDrawn="1"/>
        </p:nvSpPr>
        <p:spPr>
          <a:xfrm>
            <a:off x="-1" y="5956649"/>
            <a:ext cx="12192001" cy="92697"/>
          </a:xfrm>
          <a:prstGeom prst="rect">
            <a:avLst/>
          </a:prstGeom>
          <a:solidFill>
            <a:srgbClr val="BBBCB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963769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342991" rtl="0" eaLnBrk="1" latinLnBrk="0" hangingPunct="1">
        <a:spcBef>
          <a:spcPct val="0"/>
        </a:spcBef>
        <a:buNone/>
        <a:defRPr sz="2701" b="1" i="0" kern="1200">
          <a:solidFill>
            <a:srgbClr val="002D50"/>
          </a:solidFill>
          <a:latin typeface="Helvetica Neue"/>
          <a:ea typeface="+mj-ea"/>
          <a:cs typeface="Helvetica Neue"/>
        </a:defRPr>
      </a:lvl1pPr>
    </p:titleStyle>
    <p:bodyStyle>
      <a:lvl1pPr marL="257244" indent="-257244" algn="l" defTabSz="342991" rtl="0" eaLnBrk="1" latinLnBrk="0" hangingPunct="1">
        <a:spcBef>
          <a:spcPct val="20000"/>
        </a:spcBef>
        <a:buFont typeface="Arial"/>
        <a:buChar char="•"/>
        <a:defRPr sz="2401" b="0" i="0" kern="1200">
          <a:solidFill>
            <a:schemeClr val="tx1"/>
          </a:solidFill>
          <a:latin typeface="Adobe Caslon Pro"/>
          <a:ea typeface="+mn-ea"/>
          <a:cs typeface="Adobe Caslon Pro"/>
        </a:defRPr>
      </a:lvl1pPr>
      <a:lvl2pPr marL="557361" indent="-214370" algn="l" defTabSz="342991" rtl="0" eaLnBrk="1" latinLnBrk="0" hangingPunct="1">
        <a:spcBef>
          <a:spcPct val="20000"/>
        </a:spcBef>
        <a:buFont typeface="Arial"/>
        <a:buChar char="–"/>
        <a:defRPr sz="2101" b="0" i="0" kern="1200">
          <a:solidFill>
            <a:schemeClr val="tx1"/>
          </a:solidFill>
          <a:latin typeface="Adobe Caslon Pro"/>
          <a:ea typeface="+mn-ea"/>
          <a:cs typeface="Adobe Caslon Pro"/>
        </a:defRPr>
      </a:lvl2pPr>
      <a:lvl3pPr marL="857479" indent="-171496" algn="l" defTabSz="342991" rtl="0" eaLnBrk="1" latinLnBrk="0" hangingPunct="1">
        <a:spcBef>
          <a:spcPct val="20000"/>
        </a:spcBef>
        <a:buFont typeface="Arial"/>
        <a:buChar char="•"/>
        <a:defRPr sz="1800" b="0" i="0" kern="1200">
          <a:solidFill>
            <a:schemeClr val="tx1"/>
          </a:solidFill>
          <a:latin typeface="Adobe Caslon Pro"/>
          <a:ea typeface="+mn-ea"/>
          <a:cs typeface="Adobe Caslon Pro"/>
        </a:defRPr>
      </a:lvl3pPr>
      <a:lvl4pPr marL="1200470"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4pPr>
      <a:lvl5pPr marL="1543461"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91" rtl="0" eaLnBrk="1" latinLnBrk="0" hangingPunct="1">
        <a:defRPr sz="1350" kern="1200">
          <a:solidFill>
            <a:schemeClr val="tx1"/>
          </a:solidFill>
          <a:latin typeface="+mn-lt"/>
          <a:ea typeface="+mn-ea"/>
          <a:cs typeface="+mn-cs"/>
        </a:defRPr>
      </a:lvl1pPr>
      <a:lvl2pPr marL="342991" algn="l" defTabSz="342991" rtl="0" eaLnBrk="1" latinLnBrk="0" hangingPunct="1">
        <a:defRPr sz="1350" kern="1200">
          <a:solidFill>
            <a:schemeClr val="tx1"/>
          </a:solidFill>
          <a:latin typeface="+mn-lt"/>
          <a:ea typeface="+mn-ea"/>
          <a:cs typeface="+mn-cs"/>
        </a:defRPr>
      </a:lvl2pPr>
      <a:lvl3pPr marL="685983" algn="l" defTabSz="342991" rtl="0" eaLnBrk="1" latinLnBrk="0" hangingPunct="1">
        <a:defRPr sz="1350" kern="1200">
          <a:solidFill>
            <a:schemeClr val="tx1"/>
          </a:solidFill>
          <a:latin typeface="+mn-lt"/>
          <a:ea typeface="+mn-ea"/>
          <a:cs typeface="+mn-cs"/>
        </a:defRPr>
      </a:lvl3pPr>
      <a:lvl4pPr marL="1028974" algn="l" defTabSz="342991" rtl="0" eaLnBrk="1" latinLnBrk="0" hangingPunct="1">
        <a:defRPr sz="1350" kern="1200">
          <a:solidFill>
            <a:schemeClr val="tx1"/>
          </a:solidFill>
          <a:latin typeface="+mn-lt"/>
          <a:ea typeface="+mn-ea"/>
          <a:cs typeface="+mn-cs"/>
        </a:defRPr>
      </a:lvl4pPr>
      <a:lvl5pPr marL="1371966" algn="l" defTabSz="342991" rtl="0" eaLnBrk="1" latinLnBrk="0" hangingPunct="1">
        <a:defRPr sz="1350" kern="1200">
          <a:solidFill>
            <a:schemeClr val="tx1"/>
          </a:solidFill>
          <a:latin typeface="+mn-lt"/>
          <a:ea typeface="+mn-ea"/>
          <a:cs typeface="+mn-cs"/>
        </a:defRPr>
      </a:lvl5pPr>
      <a:lvl6pPr marL="1714957" algn="l" defTabSz="342991" rtl="0" eaLnBrk="1" latinLnBrk="0" hangingPunct="1">
        <a:defRPr sz="1350" kern="1200">
          <a:solidFill>
            <a:schemeClr val="tx1"/>
          </a:solidFill>
          <a:latin typeface="+mn-lt"/>
          <a:ea typeface="+mn-ea"/>
          <a:cs typeface="+mn-cs"/>
        </a:defRPr>
      </a:lvl6pPr>
      <a:lvl7pPr marL="2057949" algn="l" defTabSz="342991" rtl="0" eaLnBrk="1" latinLnBrk="0" hangingPunct="1">
        <a:defRPr sz="1350" kern="1200">
          <a:solidFill>
            <a:schemeClr val="tx1"/>
          </a:solidFill>
          <a:latin typeface="+mn-lt"/>
          <a:ea typeface="+mn-ea"/>
          <a:cs typeface="+mn-cs"/>
        </a:defRPr>
      </a:lvl7pPr>
      <a:lvl8pPr marL="2400940" algn="l" defTabSz="342991" rtl="0" eaLnBrk="1" latinLnBrk="0" hangingPunct="1">
        <a:defRPr sz="1350" kern="1200">
          <a:solidFill>
            <a:schemeClr val="tx1"/>
          </a:solidFill>
          <a:latin typeface="+mn-lt"/>
          <a:ea typeface="+mn-ea"/>
          <a:cs typeface="+mn-cs"/>
        </a:defRPr>
      </a:lvl8pPr>
      <a:lvl9pPr marL="2743932" algn="l" defTabSz="3429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3.tiff"/><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LdOe18KhtT4" TargetMode="External"/><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13.xml"/><Relationship Id="rId4" Type="http://schemas.openxmlformats.org/officeDocument/2006/relationships/image" Target="../media/image21.tiff"/></Relationships>
</file>

<file path=ppt/slides/_rels/slide3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330504"/>
            <a:ext cx="12192000"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Rectangle 10"/>
          <p:cNvSpPr/>
          <p:nvPr/>
        </p:nvSpPr>
        <p:spPr>
          <a:xfrm flipV="1">
            <a:off x="0" y="1330502"/>
            <a:ext cx="12192000" cy="45719"/>
          </a:xfrm>
          <a:prstGeom prst="rect">
            <a:avLst/>
          </a:prstGeom>
          <a:solidFill>
            <a:srgbClr val="6366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itle 5"/>
          <p:cNvSpPr txBox="1">
            <a:spLocks/>
          </p:cNvSpPr>
          <p:nvPr/>
        </p:nvSpPr>
        <p:spPr>
          <a:xfrm>
            <a:off x="367748" y="2041982"/>
            <a:ext cx="10237304"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b="1" i="0" dirty="0">
                <a:solidFill>
                  <a:srgbClr val="BBBCBC"/>
                </a:solidFill>
                <a:latin typeface="Helvetica Neue"/>
                <a:cs typeface="Helvetica Neue"/>
              </a:rPr>
              <a:t>MTPM-760 DevOps Essentials</a:t>
            </a:r>
          </a:p>
        </p:txBody>
      </p:sp>
      <p:sp>
        <p:nvSpPr>
          <p:cNvPr id="9" name="Subtitle 6"/>
          <p:cNvSpPr txBox="1">
            <a:spLocks/>
          </p:cNvSpPr>
          <p:nvPr/>
        </p:nvSpPr>
        <p:spPr>
          <a:xfrm>
            <a:off x="519158" y="3299122"/>
            <a:ext cx="4049291" cy="1860109"/>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1" dirty="0">
                <a:solidFill>
                  <a:schemeClr val="bg1"/>
                </a:solidFill>
                <a:latin typeface="Helvetica Neue Medium"/>
                <a:cs typeface="Helvetica Neue Medium"/>
              </a:rPr>
              <a:t>Instructor: Josh Phillips</a:t>
            </a:r>
            <a:br>
              <a:rPr lang="en-US" sz="2101" dirty="0">
                <a:solidFill>
                  <a:schemeClr val="bg1"/>
                </a:solidFill>
                <a:latin typeface="Helvetica Neue Medium"/>
                <a:cs typeface="Helvetica Neue Medium"/>
              </a:rPr>
            </a:br>
            <a:r>
              <a:rPr lang="en-US" sz="2101" dirty="0">
                <a:solidFill>
                  <a:schemeClr val="bg1"/>
                </a:solidFill>
                <a:latin typeface="Helvetica Neue Medium"/>
                <a:cs typeface="Helvetica Neue Medium"/>
              </a:rPr>
              <a:t>Semester: Spring 2021</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9758" y="632674"/>
            <a:ext cx="3408883" cy="248717"/>
          </a:xfrm>
          <a:prstGeom prst="rect">
            <a:avLst/>
          </a:prstGeom>
        </p:spPr>
      </p:pic>
      <p:pic>
        <p:nvPicPr>
          <p:cNvPr id="7" name="Picture 6" descr="20080416-Campus_0017.jpg">
            <a:extLst>
              <a:ext uri="{FF2B5EF4-FFF2-40B4-BE49-F238E27FC236}">
                <a16:creationId xmlns:a16="http://schemas.microsoft.com/office/drawing/2014/main" id="{DD08536B-A0B8-7D45-979F-260CF02173B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 r="14741" b="19801"/>
          <a:stretch/>
        </p:blipFill>
        <p:spPr>
          <a:xfrm>
            <a:off x="8201241" y="1353361"/>
            <a:ext cx="3990759" cy="5504639"/>
          </a:xfrm>
          <a:prstGeom prst="rect">
            <a:avLst/>
          </a:prstGeom>
        </p:spPr>
      </p:pic>
      <p:pic>
        <p:nvPicPr>
          <p:cNvPr id="13" name="Picture 12">
            <a:extLst>
              <a:ext uri="{FF2B5EF4-FFF2-40B4-BE49-F238E27FC236}">
                <a16:creationId xmlns:a16="http://schemas.microsoft.com/office/drawing/2014/main" id="{F0D3CC1B-744B-BA47-8945-2840F45AED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158" y="4535947"/>
            <a:ext cx="2810690" cy="1983098"/>
          </a:xfrm>
          <a:prstGeom prst="rect">
            <a:avLst/>
          </a:prstGeom>
        </p:spPr>
      </p:pic>
      <p:sp>
        <p:nvSpPr>
          <p:cNvPr id="2" name="Title 1">
            <a:extLst>
              <a:ext uri="{FF2B5EF4-FFF2-40B4-BE49-F238E27FC236}">
                <a16:creationId xmlns:a16="http://schemas.microsoft.com/office/drawing/2014/main" id="{4B93EED8-2A44-D746-AC74-95D0A20422AC}"/>
              </a:ext>
            </a:extLst>
          </p:cNvPr>
          <p:cNvSpPr>
            <a:spLocks noGrp="1"/>
          </p:cNvSpPr>
          <p:nvPr>
            <p:ph type="title" idx="4294967295"/>
          </p:nvPr>
        </p:nvSpPr>
        <p:spPr/>
        <p:txBody>
          <a:bodyPr/>
          <a:lstStyle/>
          <a:p>
            <a:endParaRPr lang="en-US" dirty="0"/>
          </a:p>
        </p:txBody>
      </p:sp>
    </p:spTree>
    <p:extLst>
      <p:ext uri="{BB962C8B-B14F-4D97-AF65-F5344CB8AC3E}">
        <p14:creationId xmlns:p14="http://schemas.microsoft.com/office/powerpoint/2010/main" val="3339556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473" y="236674"/>
            <a:ext cx="8686426" cy="585540"/>
          </a:xfrm>
        </p:spPr>
        <p:txBody>
          <a:bodyPr/>
          <a:lstStyle/>
          <a:p>
            <a:r>
              <a:rPr lang="en-US" dirty="0"/>
              <a:t>Working Together</a:t>
            </a:r>
          </a:p>
        </p:txBody>
      </p:sp>
      <p:sp>
        <p:nvSpPr>
          <p:cNvPr id="3" name="Content Placeholder 2"/>
          <p:cNvSpPr>
            <a:spLocks noGrp="1"/>
          </p:cNvSpPr>
          <p:nvPr>
            <p:ph idx="1"/>
          </p:nvPr>
        </p:nvSpPr>
        <p:spPr>
          <a:xfrm>
            <a:off x="713592" y="762000"/>
            <a:ext cx="11625164" cy="795225"/>
          </a:xfrm>
        </p:spPr>
        <p:txBody>
          <a:bodyPr>
            <a:noAutofit/>
          </a:bodyPr>
          <a:lstStyle/>
          <a:p>
            <a:pPr>
              <a:spcBef>
                <a:spcPts val="0"/>
              </a:spcBef>
              <a:defRPr/>
            </a:pPr>
            <a:r>
              <a:rPr lang="en-US" sz="2000" dirty="0">
                <a:latin typeface="+mn-lt"/>
              </a:rPr>
              <a:t>“Imagine a world where product owners, Development, QA, IT Operations, and Infosec work together..”</a:t>
            </a:r>
            <a:br>
              <a:rPr lang="en-US" sz="2000" dirty="0">
                <a:latin typeface="+mn-lt"/>
              </a:rPr>
            </a:br>
            <a:r>
              <a:rPr lang="en-US" sz="2000" dirty="0">
                <a:latin typeface="+mn-lt"/>
              </a:rPr>
              <a:t> – The DevOps Handbook – xxi </a:t>
            </a:r>
          </a:p>
        </p:txBody>
      </p:sp>
      <p:pic>
        <p:nvPicPr>
          <p:cNvPr id="8" name="Picture 7">
            <a:extLst>
              <a:ext uri="{FF2B5EF4-FFF2-40B4-BE49-F238E27FC236}">
                <a16:creationId xmlns:a16="http://schemas.microsoft.com/office/drawing/2014/main" id="{B2E915E8-3917-C44D-94E9-2FC3171387AC}"/>
              </a:ext>
            </a:extLst>
          </p:cNvPr>
          <p:cNvPicPr>
            <a:picLocks noChangeAspect="1"/>
          </p:cNvPicPr>
          <p:nvPr/>
        </p:nvPicPr>
        <p:blipFill>
          <a:blip r:embed="rId3"/>
          <a:stretch>
            <a:fillRect/>
          </a:stretch>
        </p:blipFill>
        <p:spPr>
          <a:xfrm>
            <a:off x="1737473" y="1557225"/>
            <a:ext cx="7766756" cy="4077547"/>
          </a:xfrm>
          <a:prstGeom prst="rect">
            <a:avLst/>
          </a:prstGeom>
        </p:spPr>
      </p:pic>
    </p:spTree>
    <p:extLst>
      <p:ext uri="{BB962C8B-B14F-4D97-AF65-F5344CB8AC3E}">
        <p14:creationId xmlns:p14="http://schemas.microsoft.com/office/powerpoint/2010/main" val="85946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342D610-A058-F74C-BF82-BFB7948C5661}"/>
              </a:ext>
            </a:extLst>
          </p:cNvPr>
          <p:cNvSpPr/>
          <p:nvPr/>
        </p:nvSpPr>
        <p:spPr>
          <a:xfrm>
            <a:off x="1614312" y="1121180"/>
            <a:ext cx="8421511" cy="923330"/>
          </a:xfrm>
          <a:prstGeom prst="rect">
            <a:avLst/>
          </a:prstGeom>
        </p:spPr>
        <p:txBody>
          <a:bodyPr wrap="square">
            <a:spAutoFit/>
          </a:bodyPr>
          <a:lstStyle/>
          <a:p>
            <a:pPr>
              <a:defRPr/>
            </a:pPr>
            <a:r>
              <a:rPr lang="en-US" dirty="0"/>
              <a:t>Breaking down silos between different teams involved in software delivery. These teams include, but are not limited too: developers, data science, QA, It operations, </a:t>
            </a:r>
            <a:r>
              <a:rPr lang="en-US" dirty="0" err="1"/>
              <a:t>infosec</a:t>
            </a:r>
            <a:r>
              <a:rPr lang="en-US" dirty="0"/>
              <a:t>, product design. Really just any team that is involved in delivering software changes. </a:t>
            </a:r>
          </a:p>
        </p:txBody>
      </p:sp>
      <p:pic>
        <p:nvPicPr>
          <p:cNvPr id="7" name="Picture 6">
            <a:extLst>
              <a:ext uri="{FF2B5EF4-FFF2-40B4-BE49-F238E27FC236}">
                <a16:creationId xmlns:a16="http://schemas.microsoft.com/office/drawing/2014/main" id="{48E2252E-54BA-9640-B1E9-8B4CD03F4B8F}"/>
              </a:ext>
            </a:extLst>
          </p:cNvPr>
          <p:cNvPicPr>
            <a:picLocks noChangeAspect="1"/>
          </p:cNvPicPr>
          <p:nvPr/>
        </p:nvPicPr>
        <p:blipFill>
          <a:blip r:embed="rId3"/>
          <a:stretch>
            <a:fillRect/>
          </a:stretch>
        </p:blipFill>
        <p:spPr>
          <a:xfrm>
            <a:off x="4262967" y="2266244"/>
            <a:ext cx="3124200" cy="2844800"/>
          </a:xfrm>
          <a:prstGeom prst="rect">
            <a:avLst/>
          </a:prstGeom>
        </p:spPr>
      </p:pic>
    </p:spTree>
    <p:extLst>
      <p:ext uri="{BB962C8B-B14F-4D97-AF65-F5344CB8AC3E}">
        <p14:creationId xmlns:p14="http://schemas.microsoft.com/office/powerpoint/2010/main" val="1759248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473" y="236674"/>
            <a:ext cx="8686426" cy="585540"/>
          </a:xfrm>
        </p:spPr>
        <p:txBody>
          <a:bodyPr/>
          <a:lstStyle/>
          <a:p>
            <a:r>
              <a:rPr lang="en-US" dirty="0"/>
              <a:t>Reality</a:t>
            </a:r>
          </a:p>
        </p:txBody>
      </p:sp>
      <p:sp>
        <p:nvSpPr>
          <p:cNvPr id="3" name="Content Placeholder 2"/>
          <p:cNvSpPr>
            <a:spLocks noGrp="1"/>
          </p:cNvSpPr>
          <p:nvPr>
            <p:ph idx="1"/>
          </p:nvPr>
        </p:nvSpPr>
        <p:spPr>
          <a:xfrm>
            <a:off x="1789872" y="792672"/>
            <a:ext cx="5708885" cy="3530211"/>
          </a:xfrm>
        </p:spPr>
        <p:txBody>
          <a:bodyPr>
            <a:noAutofit/>
          </a:bodyPr>
          <a:lstStyle/>
          <a:p>
            <a:pPr marL="0" indent="0" algn="ctr">
              <a:spcBef>
                <a:spcPts val="0"/>
              </a:spcBef>
              <a:buNone/>
              <a:defRPr/>
            </a:pPr>
            <a:r>
              <a:rPr lang="en-US" sz="9600" dirty="0">
                <a:solidFill>
                  <a:schemeClr val="accent6"/>
                </a:solidFill>
              </a:rPr>
              <a:t>?</a:t>
            </a:r>
          </a:p>
        </p:txBody>
      </p:sp>
    </p:spTree>
    <p:extLst>
      <p:ext uri="{BB962C8B-B14F-4D97-AF65-F5344CB8AC3E}">
        <p14:creationId xmlns:p14="http://schemas.microsoft.com/office/powerpoint/2010/main" val="2784132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473" y="236674"/>
            <a:ext cx="8686426" cy="585540"/>
          </a:xfrm>
        </p:spPr>
        <p:txBody>
          <a:bodyPr/>
          <a:lstStyle/>
          <a:p>
            <a:r>
              <a:rPr lang="en-US" dirty="0"/>
              <a:t>Reality</a:t>
            </a:r>
          </a:p>
        </p:txBody>
      </p:sp>
      <p:sp>
        <p:nvSpPr>
          <p:cNvPr id="3" name="Content Placeholder 2"/>
          <p:cNvSpPr>
            <a:spLocks noGrp="1"/>
          </p:cNvSpPr>
          <p:nvPr>
            <p:ph idx="1"/>
          </p:nvPr>
        </p:nvSpPr>
        <p:spPr>
          <a:xfrm>
            <a:off x="1789872" y="792672"/>
            <a:ext cx="5708885" cy="3530211"/>
          </a:xfrm>
        </p:spPr>
        <p:txBody>
          <a:bodyPr>
            <a:noAutofit/>
          </a:bodyPr>
          <a:lstStyle/>
          <a:p>
            <a:pPr marL="0" indent="0">
              <a:spcBef>
                <a:spcPts val="0"/>
              </a:spcBef>
              <a:buNone/>
              <a:defRPr/>
            </a:pPr>
            <a:r>
              <a:rPr lang="en-US" sz="2400" b="1" dirty="0"/>
              <a:t>Teamwork is hard:</a:t>
            </a:r>
          </a:p>
          <a:p>
            <a:pPr>
              <a:spcBef>
                <a:spcPts val="375"/>
              </a:spcBef>
            </a:pPr>
            <a:r>
              <a:rPr lang="en-US" sz="2400" dirty="0"/>
              <a:t>Many organizations are siloed, often operations, security, and development teams are all incentivized in different ways and this can lead to conflict and delayed time to deployment. </a:t>
            </a:r>
          </a:p>
          <a:p>
            <a:pPr>
              <a:spcBef>
                <a:spcPts val="375"/>
              </a:spcBef>
            </a:pPr>
            <a:r>
              <a:rPr lang="en-US" sz="2400" dirty="0"/>
              <a:t>Agile software development has created a higher output of smaller incremental pieces of work but deploying this work into production and across teams is still very tricky and can be very time consuming</a:t>
            </a:r>
            <a:endParaRPr lang="en-US" sz="2400" dirty="0">
              <a:solidFill>
                <a:schemeClr val="accent6"/>
              </a:solidFill>
            </a:endParaRPr>
          </a:p>
        </p:txBody>
      </p:sp>
      <p:pic>
        <p:nvPicPr>
          <p:cNvPr id="4" name="Picture 3">
            <a:extLst>
              <a:ext uri="{FF2B5EF4-FFF2-40B4-BE49-F238E27FC236}">
                <a16:creationId xmlns:a16="http://schemas.microsoft.com/office/drawing/2014/main" id="{4FDF15C9-F3CE-B94E-BEC9-C2274CBAC3D1}"/>
              </a:ext>
            </a:extLst>
          </p:cNvPr>
          <p:cNvPicPr>
            <a:picLocks noChangeAspect="1"/>
          </p:cNvPicPr>
          <p:nvPr/>
        </p:nvPicPr>
        <p:blipFill>
          <a:blip r:embed="rId3"/>
          <a:stretch>
            <a:fillRect/>
          </a:stretch>
        </p:blipFill>
        <p:spPr>
          <a:xfrm>
            <a:off x="7673622" y="1423811"/>
            <a:ext cx="3911600" cy="2768600"/>
          </a:xfrm>
          <a:prstGeom prst="rect">
            <a:avLst/>
          </a:prstGeom>
        </p:spPr>
      </p:pic>
    </p:spTree>
    <p:extLst>
      <p:ext uri="{BB962C8B-B14F-4D97-AF65-F5344CB8AC3E}">
        <p14:creationId xmlns:p14="http://schemas.microsoft.com/office/powerpoint/2010/main" val="4148310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79C85-3D21-8A49-9B48-6A8EC0E53729}"/>
              </a:ext>
            </a:extLst>
          </p:cNvPr>
          <p:cNvPicPr>
            <a:picLocks noChangeAspect="1"/>
          </p:cNvPicPr>
          <p:nvPr/>
        </p:nvPicPr>
        <p:blipFill>
          <a:blip r:embed="rId3"/>
          <a:stretch>
            <a:fillRect/>
          </a:stretch>
        </p:blipFill>
        <p:spPr>
          <a:xfrm>
            <a:off x="568911" y="1976669"/>
            <a:ext cx="3585839" cy="2389758"/>
          </a:xfrm>
          <a:prstGeom prst="rect">
            <a:avLst/>
          </a:prstGeom>
        </p:spPr>
      </p:pic>
      <p:pic>
        <p:nvPicPr>
          <p:cNvPr id="8" name="Picture 7">
            <a:extLst>
              <a:ext uri="{FF2B5EF4-FFF2-40B4-BE49-F238E27FC236}">
                <a16:creationId xmlns:a16="http://schemas.microsoft.com/office/drawing/2014/main" id="{2BF65E4D-DFDA-6D47-B0B3-9F5699180943}"/>
              </a:ext>
            </a:extLst>
          </p:cNvPr>
          <p:cNvPicPr>
            <a:picLocks noChangeAspect="1"/>
          </p:cNvPicPr>
          <p:nvPr/>
        </p:nvPicPr>
        <p:blipFill>
          <a:blip r:embed="rId4"/>
          <a:stretch>
            <a:fillRect/>
          </a:stretch>
        </p:blipFill>
        <p:spPr>
          <a:xfrm>
            <a:off x="7734855" y="2079348"/>
            <a:ext cx="3238500" cy="2184400"/>
          </a:xfrm>
          <a:prstGeom prst="rect">
            <a:avLst/>
          </a:prstGeom>
        </p:spPr>
      </p:pic>
      <p:sp>
        <p:nvSpPr>
          <p:cNvPr id="11" name="TextBox 10">
            <a:extLst>
              <a:ext uri="{FF2B5EF4-FFF2-40B4-BE49-F238E27FC236}">
                <a16:creationId xmlns:a16="http://schemas.microsoft.com/office/drawing/2014/main" id="{3378AFE6-5A6D-DE4E-829A-C2683B05EB3A}"/>
              </a:ext>
            </a:extLst>
          </p:cNvPr>
          <p:cNvSpPr txBox="1"/>
          <p:nvPr/>
        </p:nvSpPr>
        <p:spPr>
          <a:xfrm>
            <a:off x="1207363" y="4509856"/>
            <a:ext cx="1242874"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3200" dirty="0"/>
              <a:t>Dev</a:t>
            </a:r>
          </a:p>
        </p:txBody>
      </p:sp>
      <p:sp>
        <p:nvSpPr>
          <p:cNvPr id="12" name="TextBox 11">
            <a:extLst>
              <a:ext uri="{FF2B5EF4-FFF2-40B4-BE49-F238E27FC236}">
                <a16:creationId xmlns:a16="http://schemas.microsoft.com/office/drawing/2014/main" id="{621FD529-01D0-C04B-94A5-200BE115EF60}"/>
              </a:ext>
            </a:extLst>
          </p:cNvPr>
          <p:cNvSpPr txBox="1"/>
          <p:nvPr/>
        </p:nvSpPr>
        <p:spPr>
          <a:xfrm>
            <a:off x="8842160" y="4375303"/>
            <a:ext cx="844858"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3200" dirty="0"/>
              <a:t>Ops</a:t>
            </a:r>
          </a:p>
        </p:txBody>
      </p:sp>
      <p:pic>
        <p:nvPicPr>
          <p:cNvPr id="14" name="Picture 13">
            <a:extLst>
              <a:ext uri="{FF2B5EF4-FFF2-40B4-BE49-F238E27FC236}">
                <a16:creationId xmlns:a16="http://schemas.microsoft.com/office/drawing/2014/main" id="{015D77AD-D771-7447-9302-930075326349}"/>
              </a:ext>
            </a:extLst>
          </p:cNvPr>
          <p:cNvPicPr>
            <a:picLocks noChangeAspect="1"/>
          </p:cNvPicPr>
          <p:nvPr/>
        </p:nvPicPr>
        <p:blipFill>
          <a:blip r:embed="rId5"/>
          <a:stretch>
            <a:fillRect/>
          </a:stretch>
        </p:blipFill>
        <p:spPr>
          <a:xfrm>
            <a:off x="5287145" y="2522491"/>
            <a:ext cx="1422400" cy="1422400"/>
          </a:xfrm>
          <a:prstGeom prst="rect">
            <a:avLst/>
          </a:prstGeom>
        </p:spPr>
      </p:pic>
      <p:sp>
        <p:nvSpPr>
          <p:cNvPr id="15" name="TextBox 14">
            <a:extLst>
              <a:ext uri="{FF2B5EF4-FFF2-40B4-BE49-F238E27FC236}">
                <a16:creationId xmlns:a16="http://schemas.microsoft.com/office/drawing/2014/main" id="{F18364EC-C906-D242-BE35-40E35D612030}"/>
              </a:ext>
            </a:extLst>
          </p:cNvPr>
          <p:cNvSpPr txBox="1"/>
          <p:nvPr/>
        </p:nvSpPr>
        <p:spPr>
          <a:xfrm>
            <a:off x="568911" y="1330338"/>
            <a:ext cx="4038600" cy="646331"/>
          </a:xfrm>
          <a:prstGeom prst="rect">
            <a:avLst/>
          </a:prstGeom>
          <a:noFill/>
        </p:spPr>
        <p:txBody>
          <a:bodyPr wrap="square" rtlCol="0">
            <a:spAutoFit/>
          </a:bodyPr>
          <a:lstStyle/>
          <a:p>
            <a:r>
              <a:rPr lang="en-US" dirty="0"/>
              <a:t>“It’s not my code it’s your machines”</a:t>
            </a:r>
          </a:p>
          <a:p>
            <a:endParaRPr lang="en-US" dirty="0"/>
          </a:p>
        </p:txBody>
      </p:sp>
      <p:sp>
        <p:nvSpPr>
          <p:cNvPr id="16" name="TextBox 15">
            <a:extLst>
              <a:ext uri="{FF2B5EF4-FFF2-40B4-BE49-F238E27FC236}">
                <a16:creationId xmlns:a16="http://schemas.microsoft.com/office/drawing/2014/main" id="{E348341D-0888-0A40-A4ED-1453332879C6}"/>
              </a:ext>
            </a:extLst>
          </p:cNvPr>
          <p:cNvSpPr txBox="1"/>
          <p:nvPr/>
        </p:nvSpPr>
        <p:spPr>
          <a:xfrm>
            <a:off x="7521606" y="1377239"/>
            <a:ext cx="4038600" cy="646331"/>
          </a:xfrm>
          <a:prstGeom prst="rect">
            <a:avLst/>
          </a:prstGeom>
          <a:noFill/>
        </p:spPr>
        <p:txBody>
          <a:bodyPr wrap="square" rtlCol="0">
            <a:spAutoFit/>
          </a:bodyPr>
          <a:lstStyle/>
          <a:p>
            <a:r>
              <a:rPr lang="en-US" dirty="0"/>
              <a:t>“It’s not my machines it’s your code”</a:t>
            </a:r>
          </a:p>
          <a:p>
            <a:endParaRPr lang="en-US" dirty="0"/>
          </a:p>
        </p:txBody>
      </p:sp>
    </p:spTree>
    <p:extLst>
      <p:ext uri="{BB962C8B-B14F-4D97-AF65-F5344CB8AC3E}">
        <p14:creationId xmlns:p14="http://schemas.microsoft.com/office/powerpoint/2010/main" val="2916986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0D08-5827-0A4E-825D-E018F5590D1E}"/>
              </a:ext>
            </a:extLst>
          </p:cNvPr>
          <p:cNvSpPr>
            <a:spLocks noGrp="1"/>
          </p:cNvSpPr>
          <p:nvPr>
            <p:ph type="title"/>
          </p:nvPr>
        </p:nvSpPr>
        <p:spPr/>
        <p:txBody>
          <a:bodyPr/>
          <a:lstStyle/>
          <a:p>
            <a:r>
              <a:rPr lang="en-US" dirty="0"/>
              <a:t>Dev and Ops Stereotypes</a:t>
            </a:r>
          </a:p>
        </p:txBody>
      </p:sp>
      <p:pic>
        <p:nvPicPr>
          <p:cNvPr id="4" name="Picture 3" descr="Dev and Ops Stereotypes">
            <a:extLst>
              <a:ext uri="{FF2B5EF4-FFF2-40B4-BE49-F238E27FC236}">
                <a16:creationId xmlns:a16="http://schemas.microsoft.com/office/drawing/2014/main" id="{D6B00A8D-0DC9-1447-A3B2-FC2AC77F0E61}"/>
              </a:ext>
            </a:extLst>
          </p:cNvPr>
          <p:cNvPicPr/>
          <p:nvPr/>
        </p:nvPicPr>
        <p:blipFill>
          <a:blip r:embed="rId2"/>
          <a:stretch>
            <a:fillRect/>
          </a:stretch>
        </p:blipFill>
        <p:spPr>
          <a:xfrm>
            <a:off x="1482571" y="1349406"/>
            <a:ext cx="7403977" cy="3710866"/>
          </a:xfrm>
          <a:prstGeom prst="rect">
            <a:avLst/>
          </a:prstGeom>
        </p:spPr>
      </p:pic>
      <p:sp>
        <p:nvSpPr>
          <p:cNvPr id="5" name="TextBox 4">
            <a:extLst>
              <a:ext uri="{FF2B5EF4-FFF2-40B4-BE49-F238E27FC236}">
                <a16:creationId xmlns:a16="http://schemas.microsoft.com/office/drawing/2014/main" id="{8A3F97F9-C3A4-3447-8622-AEA4B62BAFE5}"/>
              </a:ext>
            </a:extLst>
          </p:cNvPr>
          <p:cNvSpPr txBox="1"/>
          <p:nvPr/>
        </p:nvSpPr>
        <p:spPr>
          <a:xfrm>
            <a:off x="1482571" y="5264458"/>
            <a:ext cx="9188388" cy="923330"/>
          </a:xfrm>
          <a:prstGeom prst="rect">
            <a:avLst/>
          </a:prstGeom>
          <a:noFill/>
        </p:spPr>
        <p:txBody>
          <a:bodyPr wrap="square" rtlCol="0">
            <a:spAutoFit/>
          </a:bodyPr>
          <a:lstStyle/>
          <a:p>
            <a:r>
              <a:rPr lang="en-US" dirty="0"/>
              <a:t>Source: John </a:t>
            </a:r>
            <a:r>
              <a:rPr lang="en-US" dirty="0" err="1"/>
              <a:t>Allspaw</a:t>
            </a:r>
            <a:r>
              <a:rPr lang="en-US" dirty="0"/>
              <a:t> (Flickr/Yahoo!) and Paul Hammond (Flickr) "10+ Deploys Per Day: Dev and Ops Cooperation at Flickr" - </a:t>
            </a:r>
            <a:r>
              <a:rPr lang="en-US" u="sng" dirty="0">
                <a:hlinkClick r:id="rId3"/>
              </a:rPr>
              <a:t>https://www.youtube.com/watch?v=LdOe18KhtT4</a:t>
            </a:r>
            <a:endParaRPr lang="en-US" dirty="0"/>
          </a:p>
          <a:p>
            <a:endParaRPr lang="en-US" dirty="0"/>
          </a:p>
        </p:txBody>
      </p:sp>
    </p:spTree>
    <p:extLst>
      <p:ext uri="{BB962C8B-B14F-4D97-AF65-F5344CB8AC3E}">
        <p14:creationId xmlns:p14="http://schemas.microsoft.com/office/powerpoint/2010/main" val="784615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7A19-CA4F-A14B-9D62-1DB9C58D24D0}"/>
              </a:ext>
            </a:extLst>
          </p:cNvPr>
          <p:cNvSpPr>
            <a:spLocks noGrp="1"/>
          </p:cNvSpPr>
          <p:nvPr>
            <p:ph type="title"/>
          </p:nvPr>
        </p:nvSpPr>
        <p:spPr>
          <a:xfrm>
            <a:off x="284632" y="341769"/>
            <a:ext cx="11581901" cy="878966"/>
          </a:xfrm>
          <a:prstGeom prst="rect">
            <a:avLst/>
          </a:prstGeom>
        </p:spPr>
        <p:txBody>
          <a:bodyPr anchor="t">
            <a:normAutofit/>
          </a:bodyPr>
          <a:lstStyle/>
          <a:p>
            <a:r>
              <a:rPr lang="en-US" dirty="0"/>
              <a:t>Ops Stereotypes:</a:t>
            </a:r>
          </a:p>
        </p:txBody>
      </p:sp>
      <p:sp>
        <p:nvSpPr>
          <p:cNvPr id="9" name="Content Placeholder 2">
            <a:extLst>
              <a:ext uri="{FF2B5EF4-FFF2-40B4-BE49-F238E27FC236}">
                <a16:creationId xmlns:a16="http://schemas.microsoft.com/office/drawing/2014/main" id="{946EF986-0E82-442F-9178-33B3502D7010}"/>
              </a:ext>
            </a:extLst>
          </p:cNvPr>
          <p:cNvSpPr>
            <a:spLocks noGrp="1"/>
          </p:cNvSpPr>
          <p:nvPr>
            <p:ph sz="half" idx="1"/>
          </p:nvPr>
        </p:nvSpPr>
        <p:spPr>
          <a:xfrm>
            <a:off x="548717" y="1220735"/>
            <a:ext cx="5384800" cy="4525963"/>
          </a:xfrm>
        </p:spPr>
        <p:txBody>
          <a:bodyPr/>
          <a:lstStyle/>
          <a:p>
            <a:endParaRPr lang="en-US" dirty="0"/>
          </a:p>
        </p:txBody>
      </p:sp>
      <p:pic>
        <p:nvPicPr>
          <p:cNvPr id="4" name="Content Placeholder 3">
            <a:extLst>
              <a:ext uri="{FF2B5EF4-FFF2-40B4-BE49-F238E27FC236}">
                <a16:creationId xmlns:a16="http://schemas.microsoft.com/office/drawing/2014/main" id="{EA5E7823-2C74-504C-BD56-E4280CE21C91}"/>
              </a:ext>
            </a:extLst>
          </p:cNvPr>
          <p:cNvPicPr>
            <a:picLocks noGrp="1" noChangeAspect="1"/>
          </p:cNvPicPr>
          <p:nvPr>
            <p:ph sz="half" idx="2"/>
          </p:nvPr>
        </p:nvPicPr>
        <p:blipFill rotWithShape="1">
          <a:blip r:embed="rId2"/>
          <a:srcRect l="40404" r="6653" b="1"/>
          <a:stretch/>
        </p:blipFill>
        <p:spPr>
          <a:xfrm>
            <a:off x="6197602" y="1220735"/>
            <a:ext cx="5384800" cy="4525963"/>
          </a:xfrm>
          <a:prstGeom prst="rect">
            <a:avLst/>
          </a:prstGeom>
          <a:noFill/>
        </p:spPr>
      </p:pic>
    </p:spTree>
    <p:extLst>
      <p:ext uri="{BB962C8B-B14F-4D97-AF65-F5344CB8AC3E}">
        <p14:creationId xmlns:p14="http://schemas.microsoft.com/office/powerpoint/2010/main" val="2373519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7A19-CA4F-A14B-9D62-1DB9C58D24D0}"/>
              </a:ext>
            </a:extLst>
          </p:cNvPr>
          <p:cNvSpPr>
            <a:spLocks noGrp="1"/>
          </p:cNvSpPr>
          <p:nvPr>
            <p:ph type="title"/>
          </p:nvPr>
        </p:nvSpPr>
        <p:spPr>
          <a:xfrm>
            <a:off x="284632" y="341769"/>
            <a:ext cx="11581901" cy="878966"/>
          </a:xfrm>
          <a:prstGeom prst="rect">
            <a:avLst/>
          </a:prstGeom>
        </p:spPr>
        <p:txBody>
          <a:bodyPr anchor="t">
            <a:normAutofit/>
          </a:bodyPr>
          <a:lstStyle/>
          <a:p>
            <a:r>
              <a:rPr lang="en-US" dirty="0"/>
              <a:t>Ops Stereotypes:</a:t>
            </a:r>
          </a:p>
        </p:txBody>
      </p:sp>
      <p:sp>
        <p:nvSpPr>
          <p:cNvPr id="9" name="Content Placeholder 2">
            <a:extLst>
              <a:ext uri="{FF2B5EF4-FFF2-40B4-BE49-F238E27FC236}">
                <a16:creationId xmlns:a16="http://schemas.microsoft.com/office/drawing/2014/main" id="{946EF986-0E82-442F-9178-33B3502D7010}"/>
              </a:ext>
            </a:extLst>
          </p:cNvPr>
          <p:cNvSpPr>
            <a:spLocks noGrp="1"/>
          </p:cNvSpPr>
          <p:nvPr>
            <p:ph sz="half" idx="1"/>
          </p:nvPr>
        </p:nvSpPr>
        <p:spPr>
          <a:xfrm>
            <a:off x="548717" y="1220735"/>
            <a:ext cx="5384800" cy="4525963"/>
          </a:xfrm>
        </p:spPr>
        <p:txBody>
          <a:bodyPr/>
          <a:lstStyle/>
          <a:p>
            <a:r>
              <a:rPr lang="en-US" dirty="0"/>
              <a:t>Ops says no all the time</a:t>
            </a:r>
          </a:p>
        </p:txBody>
      </p:sp>
      <p:pic>
        <p:nvPicPr>
          <p:cNvPr id="4" name="Content Placeholder 3">
            <a:extLst>
              <a:ext uri="{FF2B5EF4-FFF2-40B4-BE49-F238E27FC236}">
                <a16:creationId xmlns:a16="http://schemas.microsoft.com/office/drawing/2014/main" id="{EA5E7823-2C74-504C-BD56-E4280CE21C91}"/>
              </a:ext>
            </a:extLst>
          </p:cNvPr>
          <p:cNvPicPr>
            <a:picLocks noGrp="1" noChangeAspect="1"/>
          </p:cNvPicPr>
          <p:nvPr>
            <p:ph sz="half" idx="2"/>
          </p:nvPr>
        </p:nvPicPr>
        <p:blipFill rotWithShape="1">
          <a:blip r:embed="rId2"/>
          <a:srcRect l="40404" r="6653" b="1"/>
          <a:stretch/>
        </p:blipFill>
        <p:spPr>
          <a:xfrm>
            <a:off x="6197602" y="1220735"/>
            <a:ext cx="5384800" cy="4525963"/>
          </a:xfrm>
          <a:prstGeom prst="rect">
            <a:avLst/>
          </a:prstGeom>
          <a:noFill/>
        </p:spPr>
      </p:pic>
    </p:spTree>
    <p:extLst>
      <p:ext uri="{BB962C8B-B14F-4D97-AF65-F5344CB8AC3E}">
        <p14:creationId xmlns:p14="http://schemas.microsoft.com/office/powerpoint/2010/main" val="4268917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7A19-CA4F-A14B-9D62-1DB9C58D24D0}"/>
              </a:ext>
            </a:extLst>
          </p:cNvPr>
          <p:cNvSpPr>
            <a:spLocks noGrp="1"/>
          </p:cNvSpPr>
          <p:nvPr>
            <p:ph type="title"/>
          </p:nvPr>
        </p:nvSpPr>
        <p:spPr>
          <a:xfrm>
            <a:off x="284632" y="341769"/>
            <a:ext cx="11581901" cy="878966"/>
          </a:xfrm>
          <a:prstGeom prst="rect">
            <a:avLst/>
          </a:prstGeom>
        </p:spPr>
        <p:txBody>
          <a:bodyPr anchor="t">
            <a:normAutofit/>
          </a:bodyPr>
          <a:lstStyle/>
          <a:p>
            <a:r>
              <a:rPr lang="en-US" dirty="0"/>
              <a:t>Ops Stereotypes:</a:t>
            </a:r>
          </a:p>
        </p:txBody>
      </p:sp>
      <p:sp>
        <p:nvSpPr>
          <p:cNvPr id="9" name="Content Placeholder 2">
            <a:extLst>
              <a:ext uri="{FF2B5EF4-FFF2-40B4-BE49-F238E27FC236}">
                <a16:creationId xmlns:a16="http://schemas.microsoft.com/office/drawing/2014/main" id="{946EF986-0E82-442F-9178-33B3502D7010}"/>
              </a:ext>
            </a:extLst>
          </p:cNvPr>
          <p:cNvSpPr>
            <a:spLocks noGrp="1"/>
          </p:cNvSpPr>
          <p:nvPr>
            <p:ph sz="half" idx="1"/>
          </p:nvPr>
        </p:nvSpPr>
        <p:spPr>
          <a:xfrm>
            <a:off x="548717" y="1220735"/>
            <a:ext cx="5384800" cy="4525963"/>
          </a:xfrm>
        </p:spPr>
        <p:txBody>
          <a:bodyPr/>
          <a:lstStyle/>
          <a:p>
            <a:r>
              <a:rPr lang="en-US" dirty="0"/>
              <a:t>Ops says no all the time</a:t>
            </a:r>
          </a:p>
          <a:p>
            <a:r>
              <a:rPr lang="en-US" dirty="0"/>
              <a:t>This doesn’t allow for great cooperation or communication, and further compounds the problem. </a:t>
            </a:r>
          </a:p>
          <a:p>
            <a:endParaRPr lang="en-US" dirty="0"/>
          </a:p>
        </p:txBody>
      </p:sp>
      <p:pic>
        <p:nvPicPr>
          <p:cNvPr id="4" name="Content Placeholder 3">
            <a:extLst>
              <a:ext uri="{FF2B5EF4-FFF2-40B4-BE49-F238E27FC236}">
                <a16:creationId xmlns:a16="http://schemas.microsoft.com/office/drawing/2014/main" id="{EA5E7823-2C74-504C-BD56-E4280CE21C91}"/>
              </a:ext>
            </a:extLst>
          </p:cNvPr>
          <p:cNvPicPr>
            <a:picLocks noGrp="1" noChangeAspect="1"/>
          </p:cNvPicPr>
          <p:nvPr>
            <p:ph sz="half" idx="2"/>
          </p:nvPr>
        </p:nvPicPr>
        <p:blipFill rotWithShape="1">
          <a:blip r:embed="rId2"/>
          <a:srcRect l="40404" r="6653" b="1"/>
          <a:stretch/>
        </p:blipFill>
        <p:spPr>
          <a:xfrm>
            <a:off x="6197602" y="1220735"/>
            <a:ext cx="5384800" cy="4525963"/>
          </a:xfrm>
          <a:prstGeom prst="rect">
            <a:avLst/>
          </a:prstGeom>
          <a:noFill/>
        </p:spPr>
      </p:pic>
    </p:spTree>
    <p:extLst>
      <p:ext uri="{BB962C8B-B14F-4D97-AF65-F5344CB8AC3E}">
        <p14:creationId xmlns:p14="http://schemas.microsoft.com/office/powerpoint/2010/main" val="1637941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155E-0C2D-2349-8BEB-9716D966ABE1}"/>
              </a:ext>
            </a:extLst>
          </p:cNvPr>
          <p:cNvSpPr>
            <a:spLocks noGrp="1"/>
          </p:cNvSpPr>
          <p:nvPr>
            <p:ph type="title"/>
          </p:nvPr>
        </p:nvSpPr>
        <p:spPr/>
        <p:txBody>
          <a:bodyPr/>
          <a:lstStyle/>
          <a:p>
            <a:r>
              <a:rPr lang="en-US" dirty="0"/>
              <a:t>DevOps: A Practical Definition</a:t>
            </a:r>
          </a:p>
        </p:txBody>
      </p:sp>
      <p:sp>
        <p:nvSpPr>
          <p:cNvPr id="5" name="TextBox 4">
            <a:extLst>
              <a:ext uri="{FF2B5EF4-FFF2-40B4-BE49-F238E27FC236}">
                <a16:creationId xmlns:a16="http://schemas.microsoft.com/office/drawing/2014/main" id="{91F64A52-82A2-5C49-A4CE-613989B37D11}"/>
              </a:ext>
            </a:extLst>
          </p:cNvPr>
          <p:cNvSpPr txBox="1"/>
          <p:nvPr/>
        </p:nvSpPr>
        <p:spPr>
          <a:xfrm>
            <a:off x="1864311" y="1220735"/>
            <a:ext cx="7679184" cy="1077218"/>
          </a:xfrm>
          <a:prstGeom prst="rect">
            <a:avLst/>
          </a:prstGeom>
          <a:noFill/>
        </p:spPr>
        <p:txBody>
          <a:bodyPr wrap="square" rtlCol="0">
            <a:spAutoFit/>
          </a:bodyPr>
          <a:lstStyle/>
          <a:p>
            <a:r>
              <a:rPr lang="en-US" sz="3200" dirty="0"/>
              <a:t>DevOps: How to deploy to production frequently without breaking everything</a:t>
            </a:r>
          </a:p>
        </p:txBody>
      </p:sp>
      <p:pic>
        <p:nvPicPr>
          <p:cNvPr id="6" name="Picture 5">
            <a:extLst>
              <a:ext uri="{FF2B5EF4-FFF2-40B4-BE49-F238E27FC236}">
                <a16:creationId xmlns:a16="http://schemas.microsoft.com/office/drawing/2014/main" id="{C6741AE4-0296-F143-B6BB-D87D09174E42}"/>
              </a:ext>
            </a:extLst>
          </p:cNvPr>
          <p:cNvPicPr>
            <a:picLocks noChangeAspect="1"/>
          </p:cNvPicPr>
          <p:nvPr/>
        </p:nvPicPr>
        <p:blipFill>
          <a:blip r:embed="rId2"/>
          <a:stretch>
            <a:fillRect/>
          </a:stretch>
        </p:blipFill>
        <p:spPr>
          <a:xfrm>
            <a:off x="3311556" y="2297953"/>
            <a:ext cx="4816443" cy="3525226"/>
          </a:xfrm>
          <a:prstGeom prst="rect">
            <a:avLst/>
          </a:prstGeom>
        </p:spPr>
      </p:pic>
    </p:spTree>
    <p:extLst>
      <p:ext uri="{BB962C8B-B14F-4D97-AF65-F5344CB8AC3E}">
        <p14:creationId xmlns:p14="http://schemas.microsoft.com/office/powerpoint/2010/main" val="2993646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011B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Title 1"/>
          <p:cNvSpPr>
            <a:spLocks noGrp="1"/>
          </p:cNvSpPr>
          <p:nvPr>
            <p:ph type="title"/>
          </p:nvPr>
        </p:nvSpPr>
        <p:spPr>
          <a:xfrm>
            <a:off x="1795140" y="346098"/>
            <a:ext cx="8646932" cy="791659"/>
          </a:xfrm>
        </p:spPr>
        <p:txBody>
          <a:bodyPr>
            <a:noAutofit/>
          </a:bodyPr>
          <a:lstStyle/>
          <a:p>
            <a:pPr algn="l"/>
            <a:r>
              <a:rPr lang="en-US" sz="3001" dirty="0">
                <a:solidFill>
                  <a:srgbClr val="BBBCBC"/>
                </a:solidFill>
              </a:rPr>
              <a:t>A Word of Warning</a:t>
            </a:r>
            <a:endParaRPr lang="en-US" sz="1800" dirty="0">
              <a:solidFill>
                <a:srgbClr val="BBBCBC"/>
              </a:solidFill>
            </a:endParaRPr>
          </a:p>
        </p:txBody>
      </p:sp>
      <p:sp>
        <p:nvSpPr>
          <p:cNvPr id="9" name="TextBox 8"/>
          <p:cNvSpPr txBox="1"/>
          <p:nvPr/>
        </p:nvSpPr>
        <p:spPr>
          <a:xfrm>
            <a:off x="3323391" y="2418643"/>
            <a:ext cx="5455187" cy="832472"/>
          </a:xfrm>
          <a:prstGeom prst="rect">
            <a:avLst/>
          </a:prstGeom>
          <a:noFill/>
        </p:spPr>
        <p:txBody>
          <a:bodyPr wrap="square" rtlCol="0">
            <a:spAutoFit/>
          </a:bodyPr>
          <a:lstStyle/>
          <a:p>
            <a:pPr algn="just">
              <a:lnSpc>
                <a:spcPct val="140000"/>
              </a:lnSpc>
            </a:pPr>
            <a:r>
              <a:rPr lang="en-US" dirty="0">
                <a:solidFill>
                  <a:srgbClr val="FFFFFF"/>
                </a:solidFill>
                <a:latin typeface="Adobe Caslon Pro"/>
                <a:cs typeface="Adobe Caslon Pro"/>
              </a:rPr>
              <a:t>“You can’t buy a DevOps but you can sure sell a DevOps” – Overheard</a:t>
            </a:r>
          </a:p>
        </p:txBody>
      </p:sp>
      <p:cxnSp>
        <p:nvCxnSpPr>
          <p:cNvPr id="3" name="Straight Connector 2"/>
          <p:cNvCxnSpPr/>
          <p:nvPr/>
        </p:nvCxnSpPr>
        <p:spPr>
          <a:xfrm>
            <a:off x="3320604" y="2315956"/>
            <a:ext cx="5457974" cy="0"/>
          </a:xfrm>
          <a:prstGeom prst="line">
            <a:avLst/>
          </a:prstGeom>
          <a:ln w="19050" cmpd="sng">
            <a:solidFill>
              <a:srgbClr val="00A4CC"/>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320604" y="3351042"/>
            <a:ext cx="5457974" cy="0"/>
          </a:xfrm>
          <a:prstGeom prst="line">
            <a:avLst/>
          </a:prstGeom>
          <a:ln w="19050" cmpd="sng">
            <a:solidFill>
              <a:srgbClr val="00A4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5688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155E-0C2D-2349-8BEB-9716D966ABE1}"/>
              </a:ext>
            </a:extLst>
          </p:cNvPr>
          <p:cNvSpPr>
            <a:spLocks noGrp="1"/>
          </p:cNvSpPr>
          <p:nvPr>
            <p:ph type="title"/>
          </p:nvPr>
        </p:nvSpPr>
        <p:spPr/>
        <p:txBody>
          <a:bodyPr>
            <a:normAutofit/>
          </a:bodyPr>
          <a:lstStyle/>
          <a:p>
            <a:pPr lvl="2"/>
            <a:r>
              <a:rPr lang="en-US" sz="28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Modern DevOps</a:t>
            </a:r>
          </a:p>
        </p:txBody>
      </p:sp>
      <p:sp>
        <p:nvSpPr>
          <p:cNvPr id="3" name="TextBox 2">
            <a:extLst>
              <a:ext uri="{FF2B5EF4-FFF2-40B4-BE49-F238E27FC236}">
                <a16:creationId xmlns:a16="http://schemas.microsoft.com/office/drawing/2014/main" id="{0ABF1851-2EE8-5349-9B65-556F0924187E}"/>
              </a:ext>
            </a:extLst>
          </p:cNvPr>
          <p:cNvSpPr txBox="1"/>
          <p:nvPr/>
        </p:nvSpPr>
        <p:spPr>
          <a:xfrm>
            <a:off x="1899821" y="2032986"/>
            <a:ext cx="7981026" cy="2031325"/>
          </a:xfrm>
          <a:prstGeom prst="rect">
            <a:avLst/>
          </a:prstGeom>
          <a:noFill/>
        </p:spPr>
        <p:txBody>
          <a:bodyPr wrap="square" rtlCol="0">
            <a:spAutoFit/>
          </a:bodyPr>
          <a:lstStyle/>
          <a:p>
            <a:r>
              <a:rPr lang="en-US" sz="3600" dirty="0"/>
              <a:t>Question 1: </a:t>
            </a:r>
          </a:p>
          <a:p>
            <a:r>
              <a:rPr lang="en-US" sz="3600" dirty="0"/>
              <a:t>What are the characteristics of a high performing software organization?  </a:t>
            </a:r>
          </a:p>
          <a:p>
            <a:endParaRPr lang="en-US" dirty="0"/>
          </a:p>
        </p:txBody>
      </p:sp>
    </p:spTree>
    <p:extLst>
      <p:ext uri="{BB962C8B-B14F-4D97-AF65-F5344CB8AC3E}">
        <p14:creationId xmlns:p14="http://schemas.microsoft.com/office/powerpoint/2010/main" val="2805965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155E-0C2D-2349-8BEB-9716D966ABE1}"/>
              </a:ext>
            </a:extLst>
          </p:cNvPr>
          <p:cNvSpPr>
            <a:spLocks noGrp="1"/>
          </p:cNvSpPr>
          <p:nvPr>
            <p:ph type="title"/>
          </p:nvPr>
        </p:nvSpPr>
        <p:spPr/>
        <p:txBody>
          <a:bodyPr>
            <a:normAutofit/>
          </a:bodyPr>
          <a:lstStyle/>
          <a:p>
            <a:pPr lvl="2"/>
            <a:r>
              <a:rPr lang="en-US" sz="28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Modern DevOps</a:t>
            </a:r>
          </a:p>
        </p:txBody>
      </p:sp>
      <p:sp>
        <p:nvSpPr>
          <p:cNvPr id="3" name="TextBox 2">
            <a:extLst>
              <a:ext uri="{FF2B5EF4-FFF2-40B4-BE49-F238E27FC236}">
                <a16:creationId xmlns:a16="http://schemas.microsoft.com/office/drawing/2014/main" id="{0ABF1851-2EE8-5349-9B65-556F0924187E}"/>
              </a:ext>
            </a:extLst>
          </p:cNvPr>
          <p:cNvSpPr txBox="1"/>
          <p:nvPr/>
        </p:nvSpPr>
        <p:spPr>
          <a:xfrm>
            <a:off x="1899821" y="2032986"/>
            <a:ext cx="7981026" cy="1200329"/>
          </a:xfrm>
          <a:prstGeom prst="rect">
            <a:avLst/>
          </a:prstGeom>
          <a:noFill/>
        </p:spPr>
        <p:txBody>
          <a:bodyPr wrap="square" rtlCol="0">
            <a:spAutoFit/>
          </a:bodyPr>
          <a:lstStyle/>
          <a:p>
            <a:r>
              <a:rPr lang="en-US" sz="3600" dirty="0"/>
              <a:t>Question 2: </a:t>
            </a:r>
          </a:p>
          <a:p>
            <a:r>
              <a:rPr lang="en-US" sz="3600" dirty="0"/>
              <a:t>How can success be reliably measured? </a:t>
            </a:r>
            <a:endParaRPr lang="en-US" dirty="0"/>
          </a:p>
        </p:txBody>
      </p:sp>
    </p:spTree>
    <p:extLst>
      <p:ext uri="{BB962C8B-B14F-4D97-AF65-F5344CB8AC3E}">
        <p14:creationId xmlns:p14="http://schemas.microsoft.com/office/powerpoint/2010/main" val="3429330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473" y="236674"/>
            <a:ext cx="8686426" cy="585540"/>
          </a:xfrm>
        </p:spPr>
        <p:txBody>
          <a:bodyPr/>
          <a:lstStyle/>
          <a:p>
            <a:r>
              <a:rPr lang="en-US" dirty="0"/>
              <a:t>Measuring Software Delivery Performance </a:t>
            </a:r>
          </a:p>
        </p:txBody>
      </p:sp>
      <p:sp>
        <p:nvSpPr>
          <p:cNvPr id="3" name="Content Placeholder 2"/>
          <p:cNvSpPr>
            <a:spLocks noGrp="1"/>
          </p:cNvSpPr>
          <p:nvPr>
            <p:ph idx="1"/>
          </p:nvPr>
        </p:nvSpPr>
        <p:spPr>
          <a:xfrm>
            <a:off x="1789872" y="792672"/>
            <a:ext cx="8517103" cy="3530211"/>
          </a:xfrm>
        </p:spPr>
        <p:txBody>
          <a:bodyPr>
            <a:noAutofit/>
          </a:bodyPr>
          <a:lstStyle/>
          <a:p>
            <a:pPr marL="0" indent="0">
              <a:spcBef>
                <a:spcPts val="0"/>
              </a:spcBef>
              <a:buNone/>
              <a:defRPr/>
            </a:pPr>
            <a:r>
              <a:rPr lang="en-US" sz="2800" b="1" dirty="0"/>
              <a:t>Outcome over Output</a:t>
            </a:r>
          </a:p>
          <a:p>
            <a:pPr>
              <a:spcBef>
                <a:spcPts val="375"/>
              </a:spcBef>
            </a:pPr>
            <a:r>
              <a:rPr lang="en-US" sz="2800" dirty="0"/>
              <a:t>Example: Problem with measuring lines of code committed?</a:t>
            </a:r>
          </a:p>
        </p:txBody>
      </p:sp>
      <p:pic>
        <p:nvPicPr>
          <p:cNvPr id="8" name="Picture 7">
            <a:extLst>
              <a:ext uri="{FF2B5EF4-FFF2-40B4-BE49-F238E27FC236}">
                <a16:creationId xmlns:a16="http://schemas.microsoft.com/office/drawing/2014/main" id="{FE1C121B-2A98-EC4A-970F-85CEEBA4A3F1}"/>
              </a:ext>
            </a:extLst>
          </p:cNvPr>
          <p:cNvPicPr>
            <a:picLocks noChangeAspect="1"/>
          </p:cNvPicPr>
          <p:nvPr/>
        </p:nvPicPr>
        <p:blipFill>
          <a:blip r:embed="rId3"/>
          <a:stretch>
            <a:fillRect/>
          </a:stretch>
        </p:blipFill>
        <p:spPr>
          <a:xfrm>
            <a:off x="8778083" y="2129029"/>
            <a:ext cx="2317688" cy="3490494"/>
          </a:xfrm>
          <a:prstGeom prst="rect">
            <a:avLst/>
          </a:prstGeom>
        </p:spPr>
      </p:pic>
    </p:spTree>
    <p:extLst>
      <p:ext uri="{BB962C8B-B14F-4D97-AF65-F5344CB8AC3E}">
        <p14:creationId xmlns:p14="http://schemas.microsoft.com/office/powerpoint/2010/main" val="1857403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473" y="236674"/>
            <a:ext cx="8686426" cy="585540"/>
          </a:xfrm>
        </p:spPr>
        <p:txBody>
          <a:bodyPr/>
          <a:lstStyle/>
          <a:p>
            <a:r>
              <a:rPr lang="en-US" dirty="0"/>
              <a:t>Measuring Software Delivery Performance </a:t>
            </a:r>
          </a:p>
        </p:txBody>
      </p:sp>
      <p:sp>
        <p:nvSpPr>
          <p:cNvPr id="3" name="Content Placeholder 2"/>
          <p:cNvSpPr>
            <a:spLocks noGrp="1"/>
          </p:cNvSpPr>
          <p:nvPr>
            <p:ph idx="1"/>
          </p:nvPr>
        </p:nvSpPr>
        <p:spPr>
          <a:xfrm>
            <a:off x="1789872" y="792672"/>
            <a:ext cx="7860155" cy="3530211"/>
          </a:xfrm>
        </p:spPr>
        <p:txBody>
          <a:bodyPr>
            <a:noAutofit/>
          </a:bodyPr>
          <a:lstStyle/>
          <a:p>
            <a:pPr marL="0" indent="0">
              <a:spcBef>
                <a:spcPts val="0"/>
              </a:spcBef>
              <a:buNone/>
              <a:defRPr/>
            </a:pPr>
            <a:r>
              <a:rPr lang="en-US" sz="2800" b="1" dirty="0"/>
              <a:t>Outcome over Output</a:t>
            </a:r>
          </a:p>
          <a:p>
            <a:pPr>
              <a:spcBef>
                <a:spcPts val="375"/>
              </a:spcBef>
            </a:pPr>
            <a:r>
              <a:rPr lang="en-US" sz="2800" dirty="0"/>
              <a:t>Example 1: Problem with measuring lines of code committed?</a:t>
            </a:r>
          </a:p>
          <a:p>
            <a:pPr lvl="1">
              <a:spcBef>
                <a:spcPts val="375"/>
              </a:spcBef>
            </a:pPr>
            <a:r>
              <a:rPr lang="en-US" sz="2800" dirty="0"/>
              <a:t>10 line vs 10,000 line solution</a:t>
            </a:r>
          </a:p>
          <a:p>
            <a:pPr lvl="1">
              <a:spcBef>
                <a:spcPts val="375"/>
              </a:spcBef>
            </a:pPr>
            <a:r>
              <a:rPr lang="en-US" sz="2800" dirty="0"/>
              <a:t>Incentivizing shortest length solution has readability issues</a:t>
            </a:r>
          </a:p>
          <a:p>
            <a:pPr>
              <a:spcBef>
                <a:spcPts val="375"/>
              </a:spcBef>
            </a:pPr>
            <a:r>
              <a:rPr lang="en-US" sz="2800" dirty="0"/>
              <a:t>Example 2: Velocity </a:t>
            </a:r>
            <a:r>
              <a:rPr lang="en-US" sz="2800" dirty="0" err="1"/>
              <a:t>i.e</a:t>
            </a:r>
            <a:r>
              <a:rPr lang="en-US" sz="2800" dirty="0"/>
              <a:t> story points</a:t>
            </a:r>
          </a:p>
          <a:p>
            <a:pPr lvl="1">
              <a:spcBef>
                <a:spcPts val="375"/>
              </a:spcBef>
            </a:pPr>
            <a:endParaRPr lang="en-US" sz="1050" dirty="0"/>
          </a:p>
          <a:p>
            <a:pPr lvl="1">
              <a:spcBef>
                <a:spcPts val="375"/>
              </a:spcBef>
            </a:pPr>
            <a:endParaRPr lang="en-US" sz="1050" dirty="0"/>
          </a:p>
          <a:p>
            <a:pPr marL="0" indent="0">
              <a:spcBef>
                <a:spcPts val="0"/>
              </a:spcBef>
              <a:buNone/>
              <a:defRPr/>
            </a:pPr>
            <a:endParaRPr lang="en-US" sz="1350" b="1" dirty="0">
              <a:solidFill>
                <a:schemeClr val="accent6"/>
              </a:solidFill>
            </a:endParaRPr>
          </a:p>
        </p:txBody>
      </p:sp>
    </p:spTree>
    <p:extLst>
      <p:ext uri="{BB962C8B-B14F-4D97-AF65-F5344CB8AC3E}">
        <p14:creationId xmlns:p14="http://schemas.microsoft.com/office/powerpoint/2010/main" val="614488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473" y="236674"/>
            <a:ext cx="8686426" cy="585540"/>
          </a:xfrm>
        </p:spPr>
        <p:txBody>
          <a:bodyPr/>
          <a:lstStyle/>
          <a:p>
            <a:r>
              <a:rPr lang="en-US" dirty="0"/>
              <a:t>Measuring Software Delivery Performance </a:t>
            </a:r>
          </a:p>
        </p:txBody>
      </p:sp>
      <p:sp>
        <p:nvSpPr>
          <p:cNvPr id="3" name="Content Placeholder 2"/>
          <p:cNvSpPr>
            <a:spLocks noGrp="1"/>
          </p:cNvSpPr>
          <p:nvPr>
            <p:ph idx="1"/>
          </p:nvPr>
        </p:nvSpPr>
        <p:spPr>
          <a:xfrm>
            <a:off x="1789872" y="792672"/>
            <a:ext cx="5708885" cy="3530211"/>
          </a:xfrm>
        </p:spPr>
        <p:txBody>
          <a:bodyPr>
            <a:noAutofit/>
          </a:bodyPr>
          <a:lstStyle/>
          <a:p>
            <a:pPr marL="0" indent="0">
              <a:spcBef>
                <a:spcPts val="0"/>
              </a:spcBef>
              <a:buNone/>
              <a:defRPr/>
            </a:pPr>
            <a:r>
              <a:rPr lang="en-US" sz="2400" b="1" dirty="0"/>
              <a:t>Outcome over Output</a:t>
            </a:r>
          </a:p>
          <a:p>
            <a:pPr>
              <a:spcBef>
                <a:spcPts val="375"/>
              </a:spcBef>
            </a:pPr>
            <a:r>
              <a:rPr lang="en-US" sz="2400" dirty="0"/>
              <a:t>Example 1: Problem with measuring lines of code committed?</a:t>
            </a:r>
          </a:p>
          <a:p>
            <a:pPr lvl="1">
              <a:spcBef>
                <a:spcPts val="375"/>
              </a:spcBef>
            </a:pPr>
            <a:r>
              <a:rPr lang="en-US" sz="2400" dirty="0"/>
              <a:t>10 line vs 10,000 line solution</a:t>
            </a:r>
          </a:p>
          <a:p>
            <a:pPr lvl="1">
              <a:spcBef>
                <a:spcPts val="375"/>
              </a:spcBef>
            </a:pPr>
            <a:r>
              <a:rPr lang="en-US" sz="2400" dirty="0"/>
              <a:t>Incentivizing shortest length solution has readability issues</a:t>
            </a:r>
          </a:p>
          <a:p>
            <a:pPr>
              <a:spcBef>
                <a:spcPts val="375"/>
              </a:spcBef>
            </a:pPr>
            <a:r>
              <a:rPr lang="en-US" sz="2400" dirty="0"/>
              <a:t>Example 2: Velocity </a:t>
            </a:r>
            <a:r>
              <a:rPr lang="en-US" sz="2400" dirty="0" err="1"/>
              <a:t>i.e</a:t>
            </a:r>
            <a:r>
              <a:rPr lang="en-US" sz="2400" dirty="0"/>
              <a:t> story points</a:t>
            </a:r>
          </a:p>
          <a:p>
            <a:pPr lvl="1">
              <a:spcBef>
                <a:spcPts val="375"/>
              </a:spcBef>
            </a:pPr>
            <a:r>
              <a:rPr lang="en-US" sz="2400" dirty="0"/>
              <a:t>Story points are relative and team dependent </a:t>
            </a:r>
          </a:p>
          <a:p>
            <a:pPr lvl="1">
              <a:spcBef>
                <a:spcPts val="375"/>
              </a:spcBef>
            </a:pPr>
            <a:r>
              <a:rPr lang="en-US" sz="2400" dirty="0"/>
              <a:t>This can inhibit collaboration as teams skew numbers</a:t>
            </a:r>
          </a:p>
          <a:p>
            <a:pPr lvl="1">
              <a:spcBef>
                <a:spcPts val="375"/>
              </a:spcBef>
            </a:pPr>
            <a:endParaRPr lang="en-US" sz="1400" dirty="0"/>
          </a:p>
          <a:p>
            <a:pPr lvl="1">
              <a:spcBef>
                <a:spcPts val="375"/>
              </a:spcBef>
            </a:pPr>
            <a:endParaRPr lang="en-US" sz="1400" dirty="0"/>
          </a:p>
          <a:p>
            <a:pPr lvl="1">
              <a:spcBef>
                <a:spcPts val="375"/>
              </a:spcBef>
            </a:pPr>
            <a:endParaRPr lang="en-US" sz="1050" dirty="0"/>
          </a:p>
          <a:p>
            <a:pPr lvl="1">
              <a:spcBef>
                <a:spcPts val="375"/>
              </a:spcBef>
            </a:pPr>
            <a:endParaRPr lang="en-US" sz="1050" dirty="0"/>
          </a:p>
          <a:p>
            <a:pPr marL="0" indent="0">
              <a:spcBef>
                <a:spcPts val="0"/>
              </a:spcBef>
              <a:buNone/>
              <a:defRPr/>
            </a:pPr>
            <a:endParaRPr lang="en-US" sz="1350" b="1" dirty="0">
              <a:solidFill>
                <a:schemeClr val="accent6"/>
              </a:solidFill>
            </a:endParaRPr>
          </a:p>
        </p:txBody>
      </p:sp>
      <p:pic>
        <p:nvPicPr>
          <p:cNvPr id="8" name="Picture 7">
            <a:extLst>
              <a:ext uri="{FF2B5EF4-FFF2-40B4-BE49-F238E27FC236}">
                <a16:creationId xmlns:a16="http://schemas.microsoft.com/office/drawing/2014/main" id="{68D9AC00-2E42-AD4C-92AF-CAC75105145D}"/>
              </a:ext>
            </a:extLst>
          </p:cNvPr>
          <p:cNvPicPr>
            <a:picLocks noChangeAspect="1"/>
          </p:cNvPicPr>
          <p:nvPr/>
        </p:nvPicPr>
        <p:blipFill>
          <a:blip r:embed="rId3"/>
          <a:stretch>
            <a:fillRect/>
          </a:stretch>
        </p:blipFill>
        <p:spPr>
          <a:xfrm>
            <a:off x="9125080" y="1903252"/>
            <a:ext cx="2317688" cy="3490494"/>
          </a:xfrm>
          <a:prstGeom prst="rect">
            <a:avLst/>
          </a:prstGeom>
        </p:spPr>
      </p:pic>
    </p:spTree>
    <p:extLst>
      <p:ext uri="{BB962C8B-B14F-4D97-AF65-F5344CB8AC3E}">
        <p14:creationId xmlns:p14="http://schemas.microsoft.com/office/powerpoint/2010/main" val="332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473" y="236674"/>
            <a:ext cx="8686426" cy="585540"/>
          </a:xfrm>
        </p:spPr>
        <p:txBody>
          <a:bodyPr/>
          <a:lstStyle/>
          <a:p>
            <a:r>
              <a:rPr lang="en-US" dirty="0"/>
              <a:t>Measuring Software Delivery Performance </a:t>
            </a:r>
          </a:p>
        </p:txBody>
      </p:sp>
      <p:sp>
        <p:nvSpPr>
          <p:cNvPr id="3" name="Content Placeholder 2"/>
          <p:cNvSpPr>
            <a:spLocks noGrp="1"/>
          </p:cNvSpPr>
          <p:nvPr>
            <p:ph idx="1"/>
          </p:nvPr>
        </p:nvSpPr>
        <p:spPr>
          <a:xfrm>
            <a:off x="914400" y="792672"/>
            <a:ext cx="6584357" cy="3530211"/>
          </a:xfrm>
        </p:spPr>
        <p:txBody>
          <a:bodyPr>
            <a:noAutofit/>
          </a:bodyPr>
          <a:lstStyle/>
          <a:p>
            <a:pPr marL="0" indent="0">
              <a:spcBef>
                <a:spcPts val="0"/>
              </a:spcBef>
              <a:buNone/>
              <a:defRPr/>
            </a:pPr>
            <a:r>
              <a:rPr lang="en-US" sz="2800" b="1" dirty="0"/>
              <a:t>Successfully measuring performance:</a:t>
            </a:r>
          </a:p>
          <a:p>
            <a:pPr>
              <a:spcBef>
                <a:spcPts val="0"/>
              </a:spcBef>
              <a:defRPr/>
            </a:pPr>
            <a:r>
              <a:rPr lang="en-US" sz="1400" dirty="0"/>
              <a:t>Focus on global outcomes that don’t pit teams against each other</a:t>
            </a:r>
          </a:p>
          <a:p>
            <a:pPr>
              <a:spcBef>
                <a:spcPts val="0"/>
              </a:spcBef>
              <a:defRPr/>
            </a:pPr>
            <a:r>
              <a:rPr lang="en-US" sz="1400" dirty="0"/>
              <a:t>Don’t lead to busywork in order to skew numbers</a:t>
            </a:r>
          </a:p>
          <a:p>
            <a:pPr>
              <a:spcBef>
                <a:spcPts val="0"/>
              </a:spcBef>
              <a:defRPr/>
            </a:pPr>
            <a:endParaRPr lang="en-US" sz="1400" dirty="0"/>
          </a:p>
          <a:p>
            <a:pPr marL="0" indent="0">
              <a:spcBef>
                <a:spcPts val="0"/>
              </a:spcBef>
              <a:buNone/>
              <a:defRPr/>
            </a:pPr>
            <a:r>
              <a:rPr lang="en-US" sz="2800" b="1" dirty="0"/>
              <a:t>Metrics:</a:t>
            </a:r>
          </a:p>
          <a:p>
            <a:pPr>
              <a:spcBef>
                <a:spcPts val="0"/>
              </a:spcBef>
              <a:defRPr/>
            </a:pPr>
            <a:r>
              <a:rPr lang="en-US" sz="2000" dirty="0"/>
              <a:t>Delivery lead time</a:t>
            </a:r>
          </a:p>
          <a:p>
            <a:pPr>
              <a:spcBef>
                <a:spcPts val="0"/>
              </a:spcBef>
              <a:defRPr/>
            </a:pPr>
            <a:r>
              <a:rPr lang="en-US" sz="2000" dirty="0"/>
              <a:t>Deployment frequency</a:t>
            </a:r>
          </a:p>
          <a:p>
            <a:pPr>
              <a:spcBef>
                <a:spcPts val="0"/>
              </a:spcBef>
              <a:defRPr/>
            </a:pPr>
            <a:r>
              <a:rPr lang="en-US" sz="2000" dirty="0"/>
              <a:t>Time to restore service</a:t>
            </a:r>
          </a:p>
          <a:p>
            <a:pPr>
              <a:spcBef>
                <a:spcPts val="0"/>
              </a:spcBef>
              <a:defRPr/>
            </a:pPr>
            <a:r>
              <a:rPr lang="en-US" sz="2000" dirty="0"/>
              <a:t>Change fail rate</a:t>
            </a:r>
          </a:p>
          <a:p>
            <a:pPr>
              <a:spcBef>
                <a:spcPts val="0"/>
              </a:spcBef>
              <a:defRPr/>
            </a:pPr>
            <a:endParaRPr lang="en-US" sz="1400" dirty="0"/>
          </a:p>
          <a:p>
            <a:pPr>
              <a:spcBef>
                <a:spcPts val="0"/>
              </a:spcBef>
              <a:defRPr/>
            </a:pPr>
            <a:endParaRPr lang="en-US" sz="1400" b="1" dirty="0"/>
          </a:p>
          <a:p>
            <a:pPr>
              <a:spcBef>
                <a:spcPts val="0"/>
              </a:spcBef>
              <a:defRPr/>
            </a:pPr>
            <a:endParaRPr lang="en-US" sz="1400" b="1" dirty="0"/>
          </a:p>
        </p:txBody>
      </p:sp>
      <p:pic>
        <p:nvPicPr>
          <p:cNvPr id="8" name="Picture 7">
            <a:extLst>
              <a:ext uri="{FF2B5EF4-FFF2-40B4-BE49-F238E27FC236}">
                <a16:creationId xmlns:a16="http://schemas.microsoft.com/office/drawing/2014/main" id="{9CB6A66C-C7DA-5A40-8E6F-2DEC9478A629}"/>
              </a:ext>
            </a:extLst>
          </p:cNvPr>
          <p:cNvPicPr>
            <a:picLocks noChangeAspect="1"/>
          </p:cNvPicPr>
          <p:nvPr/>
        </p:nvPicPr>
        <p:blipFill>
          <a:blip r:embed="rId3"/>
          <a:stretch>
            <a:fillRect/>
          </a:stretch>
        </p:blipFill>
        <p:spPr>
          <a:xfrm>
            <a:off x="8492902" y="1683753"/>
            <a:ext cx="2317688" cy="3490494"/>
          </a:xfrm>
          <a:prstGeom prst="rect">
            <a:avLst/>
          </a:prstGeom>
        </p:spPr>
      </p:pic>
    </p:spTree>
    <p:extLst>
      <p:ext uri="{BB962C8B-B14F-4D97-AF65-F5344CB8AC3E}">
        <p14:creationId xmlns:p14="http://schemas.microsoft.com/office/powerpoint/2010/main" val="3196977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9182C-ADCD-5B4A-963F-40982A7161F5}"/>
              </a:ext>
            </a:extLst>
          </p:cNvPr>
          <p:cNvSpPr>
            <a:spLocks noGrp="1"/>
          </p:cNvSpPr>
          <p:nvPr>
            <p:ph type="title"/>
          </p:nvPr>
        </p:nvSpPr>
        <p:spPr/>
        <p:txBody>
          <a:bodyPr/>
          <a:lstStyle/>
          <a:p>
            <a:r>
              <a:rPr lang="en-US" dirty="0"/>
              <a:t>Lead Times</a:t>
            </a:r>
          </a:p>
        </p:txBody>
      </p:sp>
      <p:sp>
        <p:nvSpPr>
          <p:cNvPr id="3" name="Content Placeholder 2">
            <a:extLst>
              <a:ext uri="{FF2B5EF4-FFF2-40B4-BE49-F238E27FC236}">
                <a16:creationId xmlns:a16="http://schemas.microsoft.com/office/drawing/2014/main" id="{D24B6CA8-F61C-F543-B2F6-55F81EEAE48C}"/>
              </a:ext>
            </a:extLst>
          </p:cNvPr>
          <p:cNvSpPr>
            <a:spLocks noGrp="1"/>
          </p:cNvSpPr>
          <p:nvPr>
            <p:ph idx="1"/>
          </p:nvPr>
        </p:nvSpPr>
        <p:spPr/>
        <p:txBody>
          <a:bodyPr>
            <a:normAutofit fontScale="92500"/>
          </a:bodyPr>
          <a:lstStyle/>
          <a:p>
            <a:r>
              <a:rPr lang="en-US" dirty="0"/>
              <a:t>“Shorter product delivery lead times are better since they enable faster feedback on what we are building and allow us to course correct more rapidly. Short lead times are also important when there is a defect or outage and we need to deliver a fix rapidly and with high confidence. We measured product delivery lead time as the time it takes to go from code committed to code successfully running in production, and asked survey respondents to choose from one of the following options:</a:t>
            </a:r>
          </a:p>
          <a:p>
            <a:pPr lvl="1"/>
            <a:r>
              <a:rPr lang="en-US" dirty="0"/>
              <a:t>less than one hour</a:t>
            </a:r>
          </a:p>
          <a:p>
            <a:pPr lvl="1"/>
            <a:r>
              <a:rPr lang="en-US" dirty="0"/>
              <a:t>less than one day</a:t>
            </a:r>
          </a:p>
          <a:p>
            <a:pPr lvl="1"/>
            <a:r>
              <a:rPr lang="en-US" dirty="0"/>
              <a:t>between one day and one week</a:t>
            </a:r>
          </a:p>
          <a:p>
            <a:pPr lvl="1"/>
            <a:r>
              <a:rPr lang="en-US" dirty="0"/>
              <a:t>between one week and one month</a:t>
            </a:r>
          </a:p>
          <a:p>
            <a:pPr lvl="1"/>
            <a:r>
              <a:rPr lang="en-US" dirty="0"/>
              <a:t>between one month and six months</a:t>
            </a:r>
          </a:p>
          <a:p>
            <a:pPr lvl="1"/>
            <a:r>
              <a:rPr lang="en-US" dirty="0"/>
              <a:t>more than six months“</a:t>
            </a:r>
          </a:p>
        </p:txBody>
      </p:sp>
    </p:spTree>
    <p:extLst>
      <p:ext uri="{BB962C8B-B14F-4D97-AF65-F5344CB8AC3E}">
        <p14:creationId xmlns:p14="http://schemas.microsoft.com/office/powerpoint/2010/main" val="2589505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6130-2A8A-1245-B2BA-1F183B25FC40}"/>
              </a:ext>
            </a:extLst>
          </p:cNvPr>
          <p:cNvSpPr>
            <a:spLocks noGrp="1"/>
          </p:cNvSpPr>
          <p:nvPr>
            <p:ph type="title"/>
          </p:nvPr>
        </p:nvSpPr>
        <p:spPr/>
        <p:txBody>
          <a:bodyPr/>
          <a:lstStyle/>
          <a:p>
            <a:r>
              <a:rPr lang="en-US" dirty="0"/>
              <a:t>Deployment Frequency</a:t>
            </a:r>
          </a:p>
        </p:txBody>
      </p:sp>
      <p:sp>
        <p:nvSpPr>
          <p:cNvPr id="3" name="Content Placeholder 2">
            <a:extLst>
              <a:ext uri="{FF2B5EF4-FFF2-40B4-BE49-F238E27FC236}">
                <a16:creationId xmlns:a16="http://schemas.microsoft.com/office/drawing/2014/main" id="{E5855609-E6C3-FB41-BFC3-6130E21F8494}"/>
              </a:ext>
            </a:extLst>
          </p:cNvPr>
          <p:cNvSpPr>
            <a:spLocks noGrp="1"/>
          </p:cNvSpPr>
          <p:nvPr>
            <p:ph idx="1"/>
          </p:nvPr>
        </p:nvSpPr>
        <p:spPr/>
        <p:txBody>
          <a:bodyPr>
            <a:normAutofit fontScale="92500"/>
          </a:bodyPr>
          <a:lstStyle/>
          <a:p>
            <a:r>
              <a:rPr lang="en-US" dirty="0"/>
              <a:t>“ By “deployment” we mean a software deployment to production or to an app store. A release (the changes that get deployed) will typically consist of multiple version control commits, unless the organization has achieved a single-piece flow where each commit can be released to production (a practice known as continuous deployment). We asked survey respondents how often their organization deploys code for the primary service or application they work on, offering the following options:</a:t>
            </a:r>
          </a:p>
          <a:p>
            <a:pPr lvl="1"/>
            <a:r>
              <a:rPr lang="en-US" dirty="0"/>
              <a:t>on demand (multiple deploys per day)</a:t>
            </a:r>
          </a:p>
          <a:p>
            <a:pPr lvl="1"/>
            <a:r>
              <a:rPr lang="en-US" dirty="0"/>
              <a:t>between once per hour and once per day</a:t>
            </a:r>
          </a:p>
          <a:p>
            <a:pPr lvl="1"/>
            <a:r>
              <a:rPr lang="en-US" dirty="0"/>
              <a:t>between once per day and once per week</a:t>
            </a:r>
          </a:p>
          <a:p>
            <a:pPr lvl="1"/>
            <a:r>
              <a:rPr lang="en-US" dirty="0"/>
              <a:t>between once per week and once per month</a:t>
            </a:r>
          </a:p>
          <a:p>
            <a:pPr lvl="1"/>
            <a:r>
              <a:rPr lang="en-US" dirty="0"/>
              <a:t>between once per month and once every six months</a:t>
            </a:r>
          </a:p>
          <a:p>
            <a:pPr lvl="1"/>
            <a:r>
              <a:rPr lang="en-US" dirty="0"/>
              <a:t>fewer than once every six months”</a:t>
            </a:r>
          </a:p>
        </p:txBody>
      </p:sp>
    </p:spTree>
    <p:extLst>
      <p:ext uri="{BB962C8B-B14F-4D97-AF65-F5344CB8AC3E}">
        <p14:creationId xmlns:p14="http://schemas.microsoft.com/office/powerpoint/2010/main" val="817046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F9ABE-D952-BB46-8C00-4DF79D21E7A9}"/>
              </a:ext>
            </a:extLst>
          </p:cNvPr>
          <p:cNvSpPr>
            <a:spLocks noGrp="1"/>
          </p:cNvSpPr>
          <p:nvPr>
            <p:ph type="title"/>
          </p:nvPr>
        </p:nvSpPr>
        <p:spPr/>
        <p:txBody>
          <a:bodyPr/>
          <a:lstStyle/>
          <a:p>
            <a:r>
              <a:rPr lang="en-US" dirty="0"/>
              <a:t>Time to Restore</a:t>
            </a:r>
          </a:p>
        </p:txBody>
      </p:sp>
      <p:sp>
        <p:nvSpPr>
          <p:cNvPr id="3" name="Content Placeholder 2">
            <a:extLst>
              <a:ext uri="{FF2B5EF4-FFF2-40B4-BE49-F238E27FC236}">
                <a16:creationId xmlns:a16="http://schemas.microsoft.com/office/drawing/2014/main" id="{8E51A2F6-4C33-3E4B-9A17-6F488B183177}"/>
              </a:ext>
            </a:extLst>
          </p:cNvPr>
          <p:cNvSpPr>
            <a:spLocks noGrp="1"/>
          </p:cNvSpPr>
          <p:nvPr>
            <p:ph idx="1"/>
          </p:nvPr>
        </p:nvSpPr>
        <p:spPr/>
        <p:txBody>
          <a:bodyPr/>
          <a:lstStyle/>
          <a:p>
            <a:r>
              <a:rPr lang="en-US" dirty="0"/>
              <a:t>They asked participants how long it took them to restore using the same responses as deployment frequency</a:t>
            </a:r>
          </a:p>
        </p:txBody>
      </p:sp>
      <p:pic>
        <p:nvPicPr>
          <p:cNvPr id="4" name="Picture 3">
            <a:extLst>
              <a:ext uri="{FF2B5EF4-FFF2-40B4-BE49-F238E27FC236}">
                <a16:creationId xmlns:a16="http://schemas.microsoft.com/office/drawing/2014/main" id="{F30FD9D7-E40B-CA43-A95B-33BEEFD4977C}"/>
              </a:ext>
            </a:extLst>
          </p:cNvPr>
          <p:cNvPicPr>
            <a:picLocks noChangeAspect="1"/>
          </p:cNvPicPr>
          <p:nvPr/>
        </p:nvPicPr>
        <p:blipFill>
          <a:blip r:embed="rId2"/>
          <a:stretch>
            <a:fillRect/>
          </a:stretch>
        </p:blipFill>
        <p:spPr>
          <a:xfrm>
            <a:off x="8639657" y="2028639"/>
            <a:ext cx="2317688" cy="3490494"/>
          </a:xfrm>
          <a:prstGeom prst="rect">
            <a:avLst/>
          </a:prstGeom>
        </p:spPr>
      </p:pic>
    </p:spTree>
    <p:extLst>
      <p:ext uri="{BB962C8B-B14F-4D97-AF65-F5344CB8AC3E}">
        <p14:creationId xmlns:p14="http://schemas.microsoft.com/office/powerpoint/2010/main" val="364187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F9ABE-D952-BB46-8C00-4DF79D21E7A9}"/>
              </a:ext>
            </a:extLst>
          </p:cNvPr>
          <p:cNvSpPr>
            <a:spLocks noGrp="1"/>
          </p:cNvSpPr>
          <p:nvPr>
            <p:ph type="title"/>
          </p:nvPr>
        </p:nvSpPr>
        <p:spPr/>
        <p:txBody>
          <a:bodyPr/>
          <a:lstStyle/>
          <a:p>
            <a:r>
              <a:rPr lang="en-US" dirty="0"/>
              <a:t>Change Fail Percentage</a:t>
            </a:r>
          </a:p>
        </p:txBody>
      </p:sp>
      <p:sp>
        <p:nvSpPr>
          <p:cNvPr id="3" name="Content Placeholder 2">
            <a:extLst>
              <a:ext uri="{FF2B5EF4-FFF2-40B4-BE49-F238E27FC236}">
                <a16:creationId xmlns:a16="http://schemas.microsoft.com/office/drawing/2014/main" id="{8E51A2F6-4C33-3E4B-9A17-6F488B183177}"/>
              </a:ext>
            </a:extLst>
          </p:cNvPr>
          <p:cNvSpPr>
            <a:spLocks noGrp="1"/>
          </p:cNvSpPr>
          <p:nvPr>
            <p:ph idx="1"/>
          </p:nvPr>
        </p:nvSpPr>
        <p:spPr/>
        <p:txBody>
          <a:bodyPr/>
          <a:lstStyle/>
          <a:p>
            <a:r>
              <a:rPr lang="en-US" dirty="0"/>
              <a:t>They asked participants what % of deployments to production failed and needed remediation. </a:t>
            </a:r>
          </a:p>
        </p:txBody>
      </p:sp>
      <p:pic>
        <p:nvPicPr>
          <p:cNvPr id="4" name="Picture 3">
            <a:extLst>
              <a:ext uri="{FF2B5EF4-FFF2-40B4-BE49-F238E27FC236}">
                <a16:creationId xmlns:a16="http://schemas.microsoft.com/office/drawing/2014/main" id="{08231837-2F28-604E-B084-4B63CC60BC5C}"/>
              </a:ext>
            </a:extLst>
          </p:cNvPr>
          <p:cNvPicPr>
            <a:picLocks noChangeAspect="1"/>
          </p:cNvPicPr>
          <p:nvPr/>
        </p:nvPicPr>
        <p:blipFill>
          <a:blip r:embed="rId2"/>
          <a:stretch>
            <a:fillRect/>
          </a:stretch>
        </p:blipFill>
        <p:spPr>
          <a:xfrm>
            <a:off x="9057347" y="2142129"/>
            <a:ext cx="2317688" cy="3490494"/>
          </a:xfrm>
          <a:prstGeom prst="rect">
            <a:avLst/>
          </a:prstGeom>
        </p:spPr>
      </p:pic>
    </p:spTree>
    <p:extLst>
      <p:ext uri="{BB962C8B-B14F-4D97-AF65-F5344CB8AC3E}">
        <p14:creationId xmlns:p14="http://schemas.microsoft.com/office/powerpoint/2010/main" val="90776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473" y="236674"/>
            <a:ext cx="8686426" cy="585540"/>
          </a:xfrm>
        </p:spPr>
        <p:txBody>
          <a:bodyPr/>
          <a:lstStyle/>
          <a:p>
            <a:r>
              <a:rPr lang="en-US" dirty="0"/>
              <a:t>About Me</a:t>
            </a:r>
          </a:p>
        </p:txBody>
      </p:sp>
      <p:sp>
        <p:nvSpPr>
          <p:cNvPr id="3" name="Content Placeholder 2"/>
          <p:cNvSpPr>
            <a:spLocks noGrp="1"/>
          </p:cNvSpPr>
          <p:nvPr>
            <p:ph idx="1"/>
          </p:nvPr>
        </p:nvSpPr>
        <p:spPr>
          <a:xfrm>
            <a:off x="1789872" y="792672"/>
            <a:ext cx="5708885" cy="3530211"/>
          </a:xfrm>
        </p:spPr>
        <p:txBody>
          <a:bodyPr>
            <a:noAutofit/>
          </a:bodyPr>
          <a:lstStyle/>
          <a:p>
            <a:pPr marL="0" indent="0">
              <a:spcBef>
                <a:spcPts val="0"/>
              </a:spcBef>
              <a:buNone/>
              <a:defRPr/>
            </a:pPr>
            <a:r>
              <a:rPr lang="en-US" sz="1350" b="1" dirty="0"/>
              <a:t>Josh Phillips – Sr. DevOps and Cloud Engineering Lead</a:t>
            </a:r>
          </a:p>
          <a:p>
            <a:pPr>
              <a:spcBef>
                <a:spcPts val="375"/>
              </a:spcBef>
            </a:pPr>
            <a:r>
              <a:rPr lang="en-US" sz="1350" dirty="0"/>
              <a:t>15 Years in IT</a:t>
            </a:r>
          </a:p>
          <a:p>
            <a:pPr lvl="1">
              <a:spcBef>
                <a:spcPts val="375"/>
              </a:spcBef>
            </a:pPr>
            <a:r>
              <a:rPr lang="en-US" sz="1350" dirty="0"/>
              <a:t>Previous Roles: Web developer, Bioinformatician, Big Data Consultant, Project Manager, Site Reliability Engineer</a:t>
            </a:r>
          </a:p>
          <a:p>
            <a:pPr lvl="1">
              <a:spcBef>
                <a:spcPts val="375"/>
              </a:spcBef>
            </a:pPr>
            <a:r>
              <a:rPr lang="en-US" sz="1350" dirty="0"/>
              <a:t>Adjunct Professor by Night (This is my first semester)</a:t>
            </a:r>
          </a:p>
          <a:p>
            <a:pPr>
              <a:spcBef>
                <a:spcPts val="375"/>
              </a:spcBef>
            </a:pPr>
            <a:r>
              <a:rPr lang="en-US" sz="1350" dirty="0"/>
              <a:t>I love solving software delivery issues and creating software to improve delivery of cloud native technology</a:t>
            </a:r>
          </a:p>
          <a:p>
            <a:pPr>
              <a:spcBef>
                <a:spcPts val="375"/>
              </a:spcBef>
            </a:pPr>
            <a:r>
              <a:rPr lang="en-US" sz="1350" dirty="0">
                <a:solidFill>
                  <a:schemeClr val="accent6"/>
                </a:solidFill>
              </a:rPr>
              <a:t>I love videogames, movies, and music </a:t>
            </a:r>
          </a:p>
          <a:p>
            <a:pPr>
              <a:spcBef>
                <a:spcPts val="375"/>
              </a:spcBef>
            </a:pPr>
            <a:r>
              <a:rPr lang="en-US" sz="1350" dirty="0">
                <a:solidFill>
                  <a:schemeClr val="accent6"/>
                </a:solidFill>
              </a:rPr>
              <a:t>I have been a student, staff, and now faculty member here at Georgetown. (They keep pulling me back!)</a:t>
            </a:r>
          </a:p>
          <a:p>
            <a:pPr marL="0" indent="0">
              <a:spcBef>
                <a:spcPts val="0"/>
              </a:spcBef>
              <a:buNone/>
              <a:defRPr/>
            </a:pPr>
            <a:endParaRPr lang="en-US" sz="1350" b="1" dirty="0">
              <a:solidFill>
                <a:schemeClr val="accent3"/>
              </a:solidFill>
            </a:endParaRPr>
          </a:p>
          <a:p>
            <a:pPr marL="0" indent="0">
              <a:spcBef>
                <a:spcPts val="0"/>
              </a:spcBef>
              <a:buNone/>
              <a:defRPr/>
            </a:pPr>
            <a:r>
              <a:rPr lang="en-US" sz="1350" b="1" dirty="0">
                <a:solidFill>
                  <a:schemeClr val="accent3"/>
                </a:solidFill>
              </a:rPr>
              <a:t>Note: </a:t>
            </a:r>
            <a:r>
              <a:rPr lang="en-US" sz="1350" dirty="0"/>
              <a:t>The cutie on the right is my lab / whippet mix </a:t>
            </a:r>
            <a:r>
              <a:rPr lang="en-US" sz="1350" dirty="0" err="1"/>
              <a:t>Chepito</a:t>
            </a:r>
            <a:r>
              <a:rPr lang="en-US" sz="1350" dirty="0"/>
              <a:t> (yes he is dressed like a pirate)</a:t>
            </a:r>
            <a:endParaRPr lang="en-US" sz="1350" dirty="0">
              <a:solidFill>
                <a:schemeClr val="accent6"/>
              </a:solidFill>
            </a:endParaRPr>
          </a:p>
        </p:txBody>
      </p:sp>
      <p:pic>
        <p:nvPicPr>
          <p:cNvPr id="8" name="Picture 7">
            <a:extLst>
              <a:ext uri="{FF2B5EF4-FFF2-40B4-BE49-F238E27FC236}">
                <a16:creationId xmlns:a16="http://schemas.microsoft.com/office/drawing/2014/main" id="{089BFCFE-4F18-8943-B480-686C6204431A}"/>
              </a:ext>
            </a:extLst>
          </p:cNvPr>
          <p:cNvPicPr>
            <a:picLocks noChangeAspect="1"/>
          </p:cNvPicPr>
          <p:nvPr/>
        </p:nvPicPr>
        <p:blipFill rotWithShape="1">
          <a:blip r:embed="rId3"/>
          <a:srcRect t="23107" b="35146"/>
          <a:stretch/>
        </p:blipFill>
        <p:spPr>
          <a:xfrm>
            <a:off x="7871619" y="1141031"/>
            <a:ext cx="3330403" cy="2863035"/>
          </a:xfrm>
          <a:prstGeom prst="rect">
            <a:avLst/>
          </a:prstGeom>
        </p:spPr>
      </p:pic>
    </p:spTree>
    <p:extLst>
      <p:ext uri="{BB962C8B-B14F-4D97-AF65-F5344CB8AC3E}">
        <p14:creationId xmlns:p14="http://schemas.microsoft.com/office/powerpoint/2010/main" val="2650347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19980-C29D-9F4D-B999-81DE7C53683F}"/>
              </a:ext>
            </a:extLst>
          </p:cNvPr>
          <p:cNvSpPr>
            <a:spLocks noGrp="1"/>
          </p:cNvSpPr>
          <p:nvPr>
            <p:ph type="title"/>
          </p:nvPr>
        </p:nvSpPr>
        <p:spPr/>
        <p:txBody>
          <a:bodyPr/>
          <a:lstStyle/>
          <a:p>
            <a:r>
              <a:rPr lang="en-US" dirty="0"/>
              <a:t>Performance Results for 2016</a:t>
            </a:r>
          </a:p>
        </p:txBody>
      </p:sp>
      <p:pic>
        <p:nvPicPr>
          <p:cNvPr id="4" name="Picture 3">
            <a:extLst>
              <a:ext uri="{FF2B5EF4-FFF2-40B4-BE49-F238E27FC236}">
                <a16:creationId xmlns:a16="http://schemas.microsoft.com/office/drawing/2014/main" id="{8D87B1B1-F136-9240-96EB-B4F42C2E98C0}"/>
              </a:ext>
            </a:extLst>
          </p:cNvPr>
          <p:cNvPicPr>
            <a:picLocks noChangeAspect="1"/>
          </p:cNvPicPr>
          <p:nvPr/>
        </p:nvPicPr>
        <p:blipFill>
          <a:blip r:embed="rId2"/>
          <a:stretch>
            <a:fillRect/>
          </a:stretch>
        </p:blipFill>
        <p:spPr>
          <a:xfrm>
            <a:off x="1213227" y="1149689"/>
            <a:ext cx="6971429" cy="4558622"/>
          </a:xfrm>
          <a:prstGeom prst="rect">
            <a:avLst/>
          </a:prstGeom>
        </p:spPr>
      </p:pic>
    </p:spTree>
    <p:extLst>
      <p:ext uri="{BB962C8B-B14F-4D97-AF65-F5344CB8AC3E}">
        <p14:creationId xmlns:p14="http://schemas.microsoft.com/office/powerpoint/2010/main" val="998079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19980-C29D-9F4D-B999-81DE7C53683F}"/>
              </a:ext>
            </a:extLst>
          </p:cNvPr>
          <p:cNvSpPr>
            <a:spLocks noGrp="1"/>
          </p:cNvSpPr>
          <p:nvPr>
            <p:ph type="title"/>
          </p:nvPr>
        </p:nvSpPr>
        <p:spPr/>
        <p:txBody>
          <a:bodyPr/>
          <a:lstStyle/>
          <a:p>
            <a:r>
              <a:rPr lang="en-US" dirty="0"/>
              <a:t>Performance Results for 2017</a:t>
            </a:r>
          </a:p>
        </p:txBody>
      </p:sp>
      <p:pic>
        <p:nvPicPr>
          <p:cNvPr id="3" name="Picture 2">
            <a:extLst>
              <a:ext uri="{FF2B5EF4-FFF2-40B4-BE49-F238E27FC236}">
                <a16:creationId xmlns:a16="http://schemas.microsoft.com/office/drawing/2014/main" id="{7FFDB479-2527-EA43-B1BB-CB9A5C624CFC}"/>
              </a:ext>
            </a:extLst>
          </p:cNvPr>
          <p:cNvPicPr>
            <a:picLocks noChangeAspect="1"/>
          </p:cNvPicPr>
          <p:nvPr/>
        </p:nvPicPr>
        <p:blipFill>
          <a:blip r:embed="rId2"/>
          <a:stretch>
            <a:fillRect/>
          </a:stretch>
        </p:blipFill>
        <p:spPr>
          <a:xfrm>
            <a:off x="1950876" y="1136311"/>
            <a:ext cx="6950468" cy="4585378"/>
          </a:xfrm>
          <a:prstGeom prst="rect">
            <a:avLst/>
          </a:prstGeom>
        </p:spPr>
      </p:pic>
    </p:spTree>
    <p:extLst>
      <p:ext uri="{BB962C8B-B14F-4D97-AF65-F5344CB8AC3E}">
        <p14:creationId xmlns:p14="http://schemas.microsoft.com/office/powerpoint/2010/main" val="356323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F9112-F9EC-054B-806B-EB937DBA2037}"/>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C10C2169-0723-D14D-B689-E39888921CBB}"/>
              </a:ext>
            </a:extLst>
          </p:cNvPr>
          <p:cNvSpPr>
            <a:spLocks noGrp="1"/>
          </p:cNvSpPr>
          <p:nvPr>
            <p:ph idx="1"/>
          </p:nvPr>
        </p:nvSpPr>
        <p:spPr/>
        <p:txBody>
          <a:bodyPr/>
          <a:lstStyle/>
          <a:p>
            <a:r>
              <a:rPr lang="en-US" dirty="0"/>
              <a:t>According to the industry researched published in Jez Humble, Nicole </a:t>
            </a:r>
            <a:r>
              <a:rPr lang="en-US" dirty="0" err="1"/>
              <a:t>Forsgren</a:t>
            </a:r>
            <a:r>
              <a:rPr lang="en-US" dirty="0"/>
              <a:t>, and Gene Kim’s book Accelerate high performing software organizations have 24 capabilities that statistically drive improvement in software delivery performance. These capabilities fall into the following 5 categories</a:t>
            </a:r>
          </a:p>
          <a:p>
            <a:pPr lvl="1"/>
            <a:r>
              <a:rPr lang="en-US" dirty="0"/>
              <a:t>Continuous delivery</a:t>
            </a:r>
          </a:p>
          <a:p>
            <a:pPr lvl="1"/>
            <a:r>
              <a:rPr lang="en-US" dirty="0"/>
              <a:t>Architecture</a:t>
            </a:r>
          </a:p>
          <a:p>
            <a:pPr lvl="1"/>
            <a:r>
              <a:rPr lang="en-US" dirty="0"/>
              <a:t>Product and process</a:t>
            </a:r>
          </a:p>
          <a:p>
            <a:pPr lvl="1"/>
            <a:r>
              <a:rPr lang="en-US" dirty="0"/>
              <a:t>Lean management and monitoring</a:t>
            </a:r>
          </a:p>
          <a:p>
            <a:pPr lvl="1"/>
            <a:r>
              <a:rPr lang="en-US" dirty="0"/>
              <a:t>Cultural</a:t>
            </a:r>
          </a:p>
        </p:txBody>
      </p:sp>
    </p:spTree>
    <p:extLst>
      <p:ext uri="{BB962C8B-B14F-4D97-AF65-F5344CB8AC3E}">
        <p14:creationId xmlns:p14="http://schemas.microsoft.com/office/powerpoint/2010/main" val="1003676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0453D-91AE-124C-988D-4A768128389B}"/>
              </a:ext>
            </a:extLst>
          </p:cNvPr>
          <p:cNvSpPr>
            <a:spLocks noGrp="1"/>
          </p:cNvSpPr>
          <p:nvPr>
            <p:ph type="title"/>
          </p:nvPr>
        </p:nvSpPr>
        <p:spPr/>
        <p:txBody>
          <a:bodyPr/>
          <a:lstStyle/>
          <a:p>
            <a:r>
              <a:rPr lang="en-US" dirty="0"/>
              <a:t>Continuous Delivery: A Brief Introduction</a:t>
            </a:r>
          </a:p>
        </p:txBody>
      </p:sp>
      <p:sp>
        <p:nvSpPr>
          <p:cNvPr id="3" name="Content Placeholder 2">
            <a:extLst>
              <a:ext uri="{FF2B5EF4-FFF2-40B4-BE49-F238E27FC236}">
                <a16:creationId xmlns:a16="http://schemas.microsoft.com/office/drawing/2014/main" id="{26400C40-E261-0E4D-8F1B-829615306B73}"/>
              </a:ext>
            </a:extLst>
          </p:cNvPr>
          <p:cNvSpPr>
            <a:spLocks noGrp="1"/>
          </p:cNvSpPr>
          <p:nvPr>
            <p:ph idx="1"/>
          </p:nvPr>
        </p:nvSpPr>
        <p:spPr/>
        <p:txBody>
          <a:bodyPr/>
          <a:lstStyle/>
          <a:p>
            <a:r>
              <a:rPr lang="en-US" dirty="0"/>
              <a:t>We’ll be talking a lot about continuous delivery throughout the course. I believe very strongly that it’s the single most quantifiable and practical concept in DevOps. Organizational Change Management is hard, and while we discuss in depth ways that organizations can adapt to the increased pressures of decreased time to delivery of new features, the most repeatable and easily implemented process is Continuous Delivery</a:t>
            </a:r>
          </a:p>
          <a:p>
            <a:pPr marL="0" indent="0">
              <a:buNone/>
            </a:pPr>
            <a:endParaRPr lang="en-US" dirty="0"/>
          </a:p>
        </p:txBody>
      </p:sp>
    </p:spTree>
    <p:extLst>
      <p:ext uri="{BB962C8B-B14F-4D97-AF65-F5344CB8AC3E}">
        <p14:creationId xmlns:p14="http://schemas.microsoft.com/office/powerpoint/2010/main" val="3688082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6431-1D13-D144-9030-07C32DE839DC}"/>
              </a:ext>
            </a:extLst>
          </p:cNvPr>
          <p:cNvSpPr>
            <a:spLocks noGrp="1"/>
          </p:cNvSpPr>
          <p:nvPr>
            <p:ph type="title"/>
          </p:nvPr>
        </p:nvSpPr>
        <p:spPr/>
        <p:txBody>
          <a:bodyPr/>
          <a:lstStyle/>
          <a:p>
            <a:r>
              <a:rPr lang="en-US" dirty="0"/>
              <a:t>What is Continuous Delivery?</a:t>
            </a:r>
          </a:p>
        </p:txBody>
      </p:sp>
      <p:sp>
        <p:nvSpPr>
          <p:cNvPr id="3" name="Content Placeholder 2">
            <a:extLst>
              <a:ext uri="{FF2B5EF4-FFF2-40B4-BE49-F238E27FC236}">
                <a16:creationId xmlns:a16="http://schemas.microsoft.com/office/drawing/2014/main" id="{2587C08F-43DE-614E-A0BC-1344A99E99F9}"/>
              </a:ext>
            </a:extLst>
          </p:cNvPr>
          <p:cNvSpPr>
            <a:spLocks noGrp="1"/>
          </p:cNvSpPr>
          <p:nvPr>
            <p:ph idx="1"/>
          </p:nvPr>
        </p:nvSpPr>
        <p:spPr/>
        <p:txBody>
          <a:bodyPr/>
          <a:lstStyle/>
          <a:p>
            <a:r>
              <a:rPr lang="en-US" dirty="0"/>
              <a:t>Software is maintained in a deployable state throughout its lifecycle, and the team prioritizes keeping the software in a deployable state over working on new features</a:t>
            </a:r>
          </a:p>
          <a:p>
            <a:r>
              <a:rPr lang="en-US" dirty="0"/>
              <a:t>Fast feedback on the quality and '</a:t>
            </a:r>
            <a:r>
              <a:rPr lang="en-US" dirty="0" err="1"/>
              <a:t>deployability</a:t>
            </a:r>
            <a:r>
              <a:rPr lang="en-US" dirty="0"/>
              <a:t>' of the system is available to all team members and then reports are made that the system isn't deployable, fixes are made quickly</a:t>
            </a:r>
          </a:p>
          <a:p>
            <a:r>
              <a:rPr lang="en-US" dirty="0"/>
              <a:t>Software can be deployed to production or end users at any time, on demand</a:t>
            </a:r>
          </a:p>
          <a:p>
            <a:endParaRPr lang="en-US" dirty="0"/>
          </a:p>
        </p:txBody>
      </p:sp>
    </p:spTree>
    <p:extLst>
      <p:ext uri="{BB962C8B-B14F-4D97-AF65-F5344CB8AC3E}">
        <p14:creationId xmlns:p14="http://schemas.microsoft.com/office/powerpoint/2010/main" val="3292873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A6519-71AE-374F-9BDB-9772A2D6FC79}"/>
              </a:ext>
            </a:extLst>
          </p:cNvPr>
          <p:cNvSpPr>
            <a:spLocks noGrp="1"/>
          </p:cNvSpPr>
          <p:nvPr>
            <p:ph type="title"/>
          </p:nvPr>
        </p:nvSpPr>
        <p:spPr/>
        <p:txBody>
          <a:bodyPr/>
          <a:lstStyle/>
          <a:p>
            <a:r>
              <a:rPr lang="en-US" dirty="0"/>
              <a:t>How to Practice Continuous Delivery</a:t>
            </a:r>
          </a:p>
        </p:txBody>
      </p:sp>
      <p:sp>
        <p:nvSpPr>
          <p:cNvPr id="3" name="Content Placeholder 2">
            <a:extLst>
              <a:ext uri="{FF2B5EF4-FFF2-40B4-BE49-F238E27FC236}">
                <a16:creationId xmlns:a16="http://schemas.microsoft.com/office/drawing/2014/main" id="{FDE516F5-C6E0-1E45-8828-2677E57E6F00}"/>
              </a:ext>
            </a:extLst>
          </p:cNvPr>
          <p:cNvSpPr>
            <a:spLocks noGrp="1"/>
          </p:cNvSpPr>
          <p:nvPr>
            <p:ph idx="1"/>
          </p:nvPr>
        </p:nvSpPr>
        <p:spPr/>
        <p:txBody>
          <a:bodyPr/>
          <a:lstStyle/>
          <a:p>
            <a:r>
              <a:rPr lang="en-US" dirty="0"/>
              <a:t>Use version control for all production artifacts.  </a:t>
            </a:r>
          </a:p>
          <a:p>
            <a:r>
              <a:rPr lang="en-US" dirty="0"/>
              <a:t>Automate your deployment process.  </a:t>
            </a:r>
          </a:p>
          <a:p>
            <a:r>
              <a:rPr lang="en-US" dirty="0"/>
              <a:t>Implement continuous integration.  </a:t>
            </a:r>
          </a:p>
          <a:p>
            <a:r>
              <a:rPr lang="en-US" dirty="0"/>
              <a:t>Use trunk-based development methods </a:t>
            </a:r>
          </a:p>
          <a:p>
            <a:r>
              <a:rPr lang="en-US" dirty="0"/>
              <a:t>Implement test automation.  </a:t>
            </a:r>
          </a:p>
          <a:p>
            <a:r>
              <a:rPr lang="en-US" dirty="0"/>
              <a:t>Support test data management </a:t>
            </a:r>
          </a:p>
          <a:p>
            <a:r>
              <a:rPr lang="en-US" dirty="0"/>
              <a:t>Shift left on security. </a:t>
            </a:r>
          </a:p>
          <a:p>
            <a:r>
              <a:rPr lang="en-US" dirty="0"/>
              <a:t>Implement continuous delivery (CD).   </a:t>
            </a:r>
          </a:p>
        </p:txBody>
      </p:sp>
      <p:pic>
        <p:nvPicPr>
          <p:cNvPr id="4" name="Picture 3">
            <a:extLst>
              <a:ext uri="{FF2B5EF4-FFF2-40B4-BE49-F238E27FC236}">
                <a16:creationId xmlns:a16="http://schemas.microsoft.com/office/drawing/2014/main" id="{8A74C846-E88D-8A4D-84C2-AD7E227B6ECE}"/>
              </a:ext>
            </a:extLst>
          </p:cNvPr>
          <p:cNvPicPr>
            <a:picLocks noChangeAspect="1"/>
          </p:cNvPicPr>
          <p:nvPr/>
        </p:nvPicPr>
        <p:blipFill>
          <a:blip r:embed="rId2"/>
          <a:stretch>
            <a:fillRect/>
          </a:stretch>
        </p:blipFill>
        <p:spPr>
          <a:xfrm>
            <a:off x="8707391" y="1553296"/>
            <a:ext cx="2317688" cy="3490494"/>
          </a:xfrm>
          <a:prstGeom prst="rect">
            <a:avLst/>
          </a:prstGeom>
        </p:spPr>
      </p:pic>
    </p:spTree>
    <p:extLst>
      <p:ext uri="{BB962C8B-B14F-4D97-AF65-F5344CB8AC3E}">
        <p14:creationId xmlns:p14="http://schemas.microsoft.com/office/powerpoint/2010/main" val="2846404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57531-6BDB-E741-BE35-ECD5EAEBDF1A}"/>
              </a:ext>
            </a:extLst>
          </p:cNvPr>
          <p:cNvSpPr>
            <a:spLocks noGrp="1"/>
          </p:cNvSpPr>
          <p:nvPr>
            <p:ph type="title"/>
          </p:nvPr>
        </p:nvSpPr>
        <p:spPr/>
        <p:txBody>
          <a:bodyPr/>
          <a:lstStyle/>
          <a:p>
            <a:r>
              <a:rPr lang="en-US" dirty="0"/>
              <a:t>Use version control for all production artifacts.  </a:t>
            </a:r>
          </a:p>
        </p:txBody>
      </p:sp>
      <p:sp>
        <p:nvSpPr>
          <p:cNvPr id="3" name="Content Placeholder 2">
            <a:extLst>
              <a:ext uri="{FF2B5EF4-FFF2-40B4-BE49-F238E27FC236}">
                <a16:creationId xmlns:a16="http://schemas.microsoft.com/office/drawing/2014/main" id="{FF6D7D43-715A-1346-BA79-2D42B00523A6}"/>
              </a:ext>
            </a:extLst>
          </p:cNvPr>
          <p:cNvSpPr>
            <a:spLocks noGrp="1"/>
          </p:cNvSpPr>
          <p:nvPr>
            <p:ph idx="1"/>
          </p:nvPr>
        </p:nvSpPr>
        <p:spPr/>
        <p:txBody>
          <a:bodyPr/>
          <a:lstStyle/>
          <a:p>
            <a:r>
              <a:rPr lang="en-US" dirty="0"/>
              <a:t>Version control is the use of a version control system, such as GitHub or Subversion, for all production artifacts, including application code, application configurations, system configurations, and scripts for automating build and configuration of the environment. </a:t>
            </a:r>
          </a:p>
        </p:txBody>
      </p:sp>
      <p:pic>
        <p:nvPicPr>
          <p:cNvPr id="4" name="Picture 3">
            <a:extLst>
              <a:ext uri="{FF2B5EF4-FFF2-40B4-BE49-F238E27FC236}">
                <a16:creationId xmlns:a16="http://schemas.microsoft.com/office/drawing/2014/main" id="{E7CFFE9C-2CCF-C44D-93F4-D467798FACED}"/>
              </a:ext>
            </a:extLst>
          </p:cNvPr>
          <p:cNvPicPr>
            <a:picLocks noChangeAspect="1"/>
          </p:cNvPicPr>
          <p:nvPr/>
        </p:nvPicPr>
        <p:blipFill>
          <a:blip r:embed="rId2"/>
          <a:stretch>
            <a:fillRect/>
          </a:stretch>
        </p:blipFill>
        <p:spPr>
          <a:xfrm>
            <a:off x="488244" y="2979133"/>
            <a:ext cx="3810000" cy="2540000"/>
          </a:xfrm>
          <a:prstGeom prst="rect">
            <a:avLst/>
          </a:prstGeom>
        </p:spPr>
      </p:pic>
      <p:pic>
        <p:nvPicPr>
          <p:cNvPr id="5" name="Picture 4">
            <a:extLst>
              <a:ext uri="{FF2B5EF4-FFF2-40B4-BE49-F238E27FC236}">
                <a16:creationId xmlns:a16="http://schemas.microsoft.com/office/drawing/2014/main" id="{2E3BDB1C-9844-C748-83A2-B2E0CA24F073}"/>
              </a:ext>
            </a:extLst>
          </p:cNvPr>
          <p:cNvPicPr>
            <a:picLocks noChangeAspect="1"/>
          </p:cNvPicPr>
          <p:nvPr/>
        </p:nvPicPr>
        <p:blipFill>
          <a:blip r:embed="rId3"/>
          <a:stretch>
            <a:fillRect/>
          </a:stretch>
        </p:blipFill>
        <p:spPr>
          <a:xfrm>
            <a:off x="4107287" y="3257341"/>
            <a:ext cx="3975101" cy="1983583"/>
          </a:xfrm>
          <a:prstGeom prst="rect">
            <a:avLst/>
          </a:prstGeom>
        </p:spPr>
      </p:pic>
      <p:pic>
        <p:nvPicPr>
          <p:cNvPr id="6" name="Picture 5">
            <a:extLst>
              <a:ext uri="{FF2B5EF4-FFF2-40B4-BE49-F238E27FC236}">
                <a16:creationId xmlns:a16="http://schemas.microsoft.com/office/drawing/2014/main" id="{44CCB8BA-6936-C346-BE53-44CA995F3E78}"/>
              </a:ext>
            </a:extLst>
          </p:cNvPr>
          <p:cNvPicPr>
            <a:picLocks noChangeAspect="1"/>
          </p:cNvPicPr>
          <p:nvPr/>
        </p:nvPicPr>
        <p:blipFill>
          <a:blip r:embed="rId4"/>
          <a:stretch>
            <a:fillRect/>
          </a:stretch>
        </p:blipFill>
        <p:spPr>
          <a:xfrm>
            <a:off x="7942231" y="4087989"/>
            <a:ext cx="3759200" cy="533400"/>
          </a:xfrm>
          <a:prstGeom prst="rect">
            <a:avLst/>
          </a:prstGeom>
        </p:spPr>
      </p:pic>
    </p:spTree>
    <p:extLst>
      <p:ext uri="{BB962C8B-B14F-4D97-AF65-F5344CB8AC3E}">
        <p14:creationId xmlns:p14="http://schemas.microsoft.com/office/powerpoint/2010/main" val="1008816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EB725-EDE7-4943-9400-0EB0B424098D}"/>
              </a:ext>
            </a:extLst>
          </p:cNvPr>
          <p:cNvSpPr>
            <a:spLocks noGrp="1"/>
          </p:cNvSpPr>
          <p:nvPr>
            <p:ph type="title"/>
          </p:nvPr>
        </p:nvSpPr>
        <p:spPr/>
        <p:txBody>
          <a:bodyPr/>
          <a:lstStyle/>
          <a:p>
            <a:r>
              <a:rPr lang="en-US" dirty="0"/>
              <a:t>Automate your deployment process.  </a:t>
            </a:r>
          </a:p>
        </p:txBody>
      </p:sp>
      <p:pic>
        <p:nvPicPr>
          <p:cNvPr id="4" name="Content Placeholder 3">
            <a:extLst>
              <a:ext uri="{FF2B5EF4-FFF2-40B4-BE49-F238E27FC236}">
                <a16:creationId xmlns:a16="http://schemas.microsoft.com/office/drawing/2014/main" id="{E0E09047-986C-6044-AAC9-4D5BAB282840}"/>
              </a:ext>
            </a:extLst>
          </p:cNvPr>
          <p:cNvPicPr>
            <a:picLocks noGrp="1" noChangeAspect="1"/>
          </p:cNvPicPr>
          <p:nvPr>
            <p:ph idx="1"/>
          </p:nvPr>
        </p:nvPicPr>
        <p:blipFill>
          <a:blip r:embed="rId2"/>
          <a:stretch>
            <a:fillRect/>
          </a:stretch>
        </p:blipFill>
        <p:spPr>
          <a:xfrm>
            <a:off x="7120291" y="1883481"/>
            <a:ext cx="4864100" cy="3467100"/>
          </a:xfrm>
          <a:prstGeom prst="rect">
            <a:avLst/>
          </a:prstGeom>
        </p:spPr>
      </p:pic>
      <p:sp>
        <p:nvSpPr>
          <p:cNvPr id="6" name="TextBox 5">
            <a:extLst>
              <a:ext uri="{FF2B5EF4-FFF2-40B4-BE49-F238E27FC236}">
                <a16:creationId xmlns:a16="http://schemas.microsoft.com/office/drawing/2014/main" id="{268AFE0E-0FE7-064B-AB88-F0B4009FB77B}"/>
              </a:ext>
            </a:extLst>
          </p:cNvPr>
          <p:cNvSpPr txBox="1"/>
          <p:nvPr/>
        </p:nvSpPr>
        <p:spPr>
          <a:xfrm>
            <a:off x="812800" y="2028383"/>
            <a:ext cx="5475111" cy="1815882"/>
          </a:xfrm>
          <a:prstGeom prst="rect">
            <a:avLst/>
          </a:prstGeom>
          <a:noFill/>
        </p:spPr>
        <p:txBody>
          <a:bodyPr wrap="square" rtlCol="0">
            <a:spAutoFit/>
          </a:bodyPr>
          <a:lstStyle/>
          <a:p>
            <a:r>
              <a:rPr lang="en-US" sz="2800" dirty="0"/>
              <a:t>Deployment automation is the degree to which deployments are fully automated and do not require manual intervention. </a:t>
            </a:r>
          </a:p>
        </p:txBody>
      </p:sp>
    </p:spTree>
    <p:extLst>
      <p:ext uri="{BB962C8B-B14F-4D97-AF65-F5344CB8AC3E}">
        <p14:creationId xmlns:p14="http://schemas.microsoft.com/office/powerpoint/2010/main" val="963201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6CF2E-88AB-1740-A357-3F93C455CBC4}"/>
              </a:ext>
            </a:extLst>
          </p:cNvPr>
          <p:cNvSpPr>
            <a:spLocks noGrp="1"/>
          </p:cNvSpPr>
          <p:nvPr>
            <p:ph type="title"/>
          </p:nvPr>
        </p:nvSpPr>
        <p:spPr/>
        <p:txBody>
          <a:bodyPr/>
          <a:lstStyle/>
          <a:p>
            <a:r>
              <a:rPr lang="en-US" dirty="0"/>
              <a:t>Implement continuous integration.  </a:t>
            </a:r>
          </a:p>
        </p:txBody>
      </p:sp>
      <p:sp>
        <p:nvSpPr>
          <p:cNvPr id="3" name="Content Placeholder 2">
            <a:extLst>
              <a:ext uri="{FF2B5EF4-FFF2-40B4-BE49-F238E27FC236}">
                <a16:creationId xmlns:a16="http://schemas.microsoft.com/office/drawing/2014/main" id="{1AAF4415-12F5-CD48-9D42-45A998577E62}"/>
              </a:ext>
            </a:extLst>
          </p:cNvPr>
          <p:cNvSpPr>
            <a:spLocks noGrp="1"/>
          </p:cNvSpPr>
          <p:nvPr>
            <p:ph idx="1"/>
          </p:nvPr>
        </p:nvSpPr>
        <p:spPr/>
        <p:txBody>
          <a:bodyPr/>
          <a:lstStyle/>
          <a:p>
            <a:r>
              <a:rPr lang="en-US" dirty="0"/>
              <a:t>Continuous integration (CI) is the first step towards continuous delivery. This is a development practice where code is regularly checked in, and each check-in triggers a set of quick tests to discover serious regressions, which developers fix immediately. The CI process creates canonical builds and packages that are ultimately deployed and released. </a:t>
            </a:r>
          </a:p>
        </p:txBody>
      </p:sp>
      <p:pic>
        <p:nvPicPr>
          <p:cNvPr id="5" name="Picture 4">
            <a:extLst>
              <a:ext uri="{FF2B5EF4-FFF2-40B4-BE49-F238E27FC236}">
                <a16:creationId xmlns:a16="http://schemas.microsoft.com/office/drawing/2014/main" id="{BC8550D2-AFC1-1C4B-B132-674607160425}"/>
              </a:ext>
            </a:extLst>
          </p:cNvPr>
          <p:cNvPicPr>
            <a:picLocks noChangeAspect="1"/>
          </p:cNvPicPr>
          <p:nvPr/>
        </p:nvPicPr>
        <p:blipFill>
          <a:blip r:embed="rId2"/>
          <a:stretch>
            <a:fillRect/>
          </a:stretch>
        </p:blipFill>
        <p:spPr>
          <a:xfrm>
            <a:off x="620889" y="3176889"/>
            <a:ext cx="2542822" cy="2542822"/>
          </a:xfrm>
          <a:prstGeom prst="rect">
            <a:avLst/>
          </a:prstGeom>
        </p:spPr>
      </p:pic>
      <p:pic>
        <p:nvPicPr>
          <p:cNvPr id="6" name="Picture 5">
            <a:extLst>
              <a:ext uri="{FF2B5EF4-FFF2-40B4-BE49-F238E27FC236}">
                <a16:creationId xmlns:a16="http://schemas.microsoft.com/office/drawing/2014/main" id="{FB7B60BD-DF33-654C-9F89-90E2F8FF1BD2}"/>
              </a:ext>
            </a:extLst>
          </p:cNvPr>
          <p:cNvPicPr>
            <a:picLocks noChangeAspect="1"/>
          </p:cNvPicPr>
          <p:nvPr/>
        </p:nvPicPr>
        <p:blipFill>
          <a:blip r:embed="rId3"/>
          <a:stretch>
            <a:fillRect/>
          </a:stretch>
        </p:blipFill>
        <p:spPr>
          <a:xfrm>
            <a:off x="6096000" y="2954155"/>
            <a:ext cx="3985683" cy="2647424"/>
          </a:xfrm>
          <a:prstGeom prst="rect">
            <a:avLst/>
          </a:prstGeom>
        </p:spPr>
      </p:pic>
    </p:spTree>
    <p:extLst>
      <p:ext uri="{BB962C8B-B14F-4D97-AF65-F5344CB8AC3E}">
        <p14:creationId xmlns:p14="http://schemas.microsoft.com/office/powerpoint/2010/main" val="4000745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F2F34-0E7C-5541-8195-28324F2E8238}"/>
              </a:ext>
            </a:extLst>
          </p:cNvPr>
          <p:cNvSpPr>
            <a:spLocks noGrp="1"/>
          </p:cNvSpPr>
          <p:nvPr>
            <p:ph type="title"/>
          </p:nvPr>
        </p:nvSpPr>
        <p:spPr/>
        <p:txBody>
          <a:bodyPr/>
          <a:lstStyle/>
          <a:p>
            <a:r>
              <a:rPr lang="en-US" dirty="0"/>
              <a:t>Use trunk-based development methods.  </a:t>
            </a:r>
          </a:p>
        </p:txBody>
      </p:sp>
      <p:sp>
        <p:nvSpPr>
          <p:cNvPr id="3" name="Content Placeholder 2">
            <a:extLst>
              <a:ext uri="{FF2B5EF4-FFF2-40B4-BE49-F238E27FC236}">
                <a16:creationId xmlns:a16="http://schemas.microsoft.com/office/drawing/2014/main" id="{D440D93B-C9F4-C641-AF09-A5D1E3528640}"/>
              </a:ext>
            </a:extLst>
          </p:cNvPr>
          <p:cNvSpPr>
            <a:spLocks noGrp="1"/>
          </p:cNvSpPr>
          <p:nvPr>
            <p:ph idx="1"/>
          </p:nvPr>
        </p:nvSpPr>
        <p:spPr>
          <a:xfrm>
            <a:off x="284631" y="864734"/>
            <a:ext cx="11581901" cy="4262712"/>
          </a:xfrm>
        </p:spPr>
        <p:txBody>
          <a:bodyPr/>
          <a:lstStyle/>
          <a:p>
            <a:r>
              <a:rPr lang="en-US" dirty="0"/>
              <a:t>Trunk-based development has been shown to be a predictor of high performance in software development and delivery. It is characterized by fewer than three active branches in a code repository; branches and forks having very short lifetimes (e.g., less than a day) before being merged into master; and application teams rarely or never having “code lock” periods when no one can check in code or do pull requests due to merging conflicts, code freezes, or stabilization phases. </a:t>
            </a:r>
          </a:p>
        </p:txBody>
      </p:sp>
      <p:pic>
        <p:nvPicPr>
          <p:cNvPr id="4" name="Picture 3">
            <a:extLst>
              <a:ext uri="{FF2B5EF4-FFF2-40B4-BE49-F238E27FC236}">
                <a16:creationId xmlns:a16="http://schemas.microsoft.com/office/drawing/2014/main" id="{F9F55A7C-C571-124F-BF34-1EC17F6C6F25}"/>
              </a:ext>
            </a:extLst>
          </p:cNvPr>
          <p:cNvPicPr>
            <a:picLocks noChangeAspect="1"/>
          </p:cNvPicPr>
          <p:nvPr/>
        </p:nvPicPr>
        <p:blipFill>
          <a:blip r:embed="rId2"/>
          <a:stretch>
            <a:fillRect/>
          </a:stretch>
        </p:blipFill>
        <p:spPr>
          <a:xfrm>
            <a:off x="711200" y="3229113"/>
            <a:ext cx="10397067" cy="2764153"/>
          </a:xfrm>
          <a:prstGeom prst="rect">
            <a:avLst/>
          </a:prstGeom>
        </p:spPr>
      </p:pic>
    </p:spTree>
    <p:extLst>
      <p:ext uri="{BB962C8B-B14F-4D97-AF65-F5344CB8AC3E}">
        <p14:creationId xmlns:p14="http://schemas.microsoft.com/office/powerpoint/2010/main" val="4076523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473" y="236674"/>
            <a:ext cx="8686426" cy="585540"/>
          </a:xfrm>
        </p:spPr>
        <p:txBody>
          <a:bodyPr>
            <a:normAutofit/>
          </a:bodyPr>
          <a:lstStyle/>
          <a:p>
            <a:r>
              <a:rPr lang="en-US" dirty="0"/>
              <a:t>Tell Me About You</a:t>
            </a:r>
          </a:p>
        </p:txBody>
      </p:sp>
      <p:sp>
        <p:nvSpPr>
          <p:cNvPr id="3" name="Content Placeholder 2"/>
          <p:cNvSpPr>
            <a:spLocks noGrp="1"/>
          </p:cNvSpPr>
          <p:nvPr>
            <p:ph idx="1"/>
          </p:nvPr>
        </p:nvSpPr>
        <p:spPr>
          <a:xfrm>
            <a:off x="1789872" y="792672"/>
            <a:ext cx="5708885" cy="3530211"/>
          </a:xfrm>
        </p:spPr>
        <p:txBody>
          <a:bodyPr>
            <a:noAutofit/>
          </a:bodyPr>
          <a:lstStyle/>
          <a:p>
            <a:pPr marL="685983" lvl="2" indent="0">
              <a:buNone/>
            </a:pPr>
            <a:r>
              <a:rPr lang="en-US" dirty="0"/>
              <a:t>Take some time and answer the following prompts:</a:t>
            </a:r>
          </a:p>
          <a:p>
            <a:pPr lvl="3"/>
            <a:r>
              <a:rPr lang="en-US" sz="1600" dirty="0"/>
              <a:t>Name that you’d like to be called</a:t>
            </a:r>
          </a:p>
          <a:p>
            <a:pPr lvl="3"/>
            <a:r>
              <a:rPr lang="en-US" sz="1600" dirty="0"/>
              <a:t>Current Career</a:t>
            </a:r>
          </a:p>
          <a:p>
            <a:pPr lvl="3"/>
            <a:r>
              <a:rPr lang="en-US" sz="1600" dirty="0"/>
              <a:t>Desired Career</a:t>
            </a:r>
          </a:p>
          <a:p>
            <a:pPr lvl="3"/>
            <a:r>
              <a:rPr lang="en-US" sz="1600" dirty="0"/>
              <a:t>A fun fact</a:t>
            </a:r>
          </a:p>
          <a:p>
            <a:pPr lvl="3"/>
            <a:r>
              <a:rPr lang="en-US" sz="1600" dirty="0"/>
              <a:t>Level of Hands on Technical Knowledge: 1 use technology but not sure how any of it works 1- Super Hacker</a:t>
            </a:r>
          </a:p>
          <a:p>
            <a:pPr lvl="3"/>
            <a:r>
              <a:rPr lang="en-US" sz="1600" dirty="0"/>
              <a:t>What you’re hoping to get out of this class</a:t>
            </a:r>
          </a:p>
          <a:p>
            <a:pPr lvl="3"/>
            <a:r>
              <a:rPr lang="en-US" sz="1600" dirty="0"/>
              <a:t>Your current definition of DevOps (It’s ok if you don’t have one, just try your best) </a:t>
            </a:r>
          </a:p>
        </p:txBody>
      </p:sp>
    </p:spTree>
    <p:extLst>
      <p:ext uri="{BB962C8B-B14F-4D97-AF65-F5344CB8AC3E}">
        <p14:creationId xmlns:p14="http://schemas.microsoft.com/office/powerpoint/2010/main" val="97226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5088E-70BC-9944-B313-9582C0BCD18F}"/>
              </a:ext>
            </a:extLst>
          </p:cNvPr>
          <p:cNvSpPr>
            <a:spLocks noGrp="1"/>
          </p:cNvSpPr>
          <p:nvPr>
            <p:ph type="title"/>
          </p:nvPr>
        </p:nvSpPr>
        <p:spPr/>
        <p:txBody>
          <a:bodyPr/>
          <a:lstStyle/>
          <a:p>
            <a:r>
              <a:rPr lang="en-US" dirty="0"/>
              <a:t>Implement test automation.  </a:t>
            </a:r>
          </a:p>
        </p:txBody>
      </p:sp>
      <p:sp>
        <p:nvSpPr>
          <p:cNvPr id="3" name="Content Placeholder 2">
            <a:extLst>
              <a:ext uri="{FF2B5EF4-FFF2-40B4-BE49-F238E27FC236}">
                <a16:creationId xmlns:a16="http://schemas.microsoft.com/office/drawing/2014/main" id="{25021A09-F409-7C46-BFFD-44442E420F5F}"/>
              </a:ext>
            </a:extLst>
          </p:cNvPr>
          <p:cNvSpPr>
            <a:spLocks noGrp="1"/>
          </p:cNvSpPr>
          <p:nvPr>
            <p:ph idx="1"/>
          </p:nvPr>
        </p:nvSpPr>
        <p:spPr/>
        <p:txBody>
          <a:bodyPr/>
          <a:lstStyle/>
          <a:p>
            <a:r>
              <a:rPr lang="en-US" dirty="0"/>
              <a:t>Test automation is a practice where software tests are run automatically (not manually) continuously throughout the development process. Effective test suites are reliable—that is, tests find real failures and only pass releasable code. Note that developers should be primarily responsible for creation and maintenance of automated test suites. </a:t>
            </a:r>
          </a:p>
        </p:txBody>
      </p:sp>
      <p:pic>
        <p:nvPicPr>
          <p:cNvPr id="4" name="Picture 3">
            <a:extLst>
              <a:ext uri="{FF2B5EF4-FFF2-40B4-BE49-F238E27FC236}">
                <a16:creationId xmlns:a16="http://schemas.microsoft.com/office/drawing/2014/main" id="{8C3891FB-3D13-2348-94C8-3E91E73B5697}"/>
              </a:ext>
            </a:extLst>
          </p:cNvPr>
          <p:cNvPicPr>
            <a:picLocks noChangeAspect="1"/>
          </p:cNvPicPr>
          <p:nvPr/>
        </p:nvPicPr>
        <p:blipFill>
          <a:blip r:embed="rId2"/>
          <a:stretch>
            <a:fillRect/>
          </a:stretch>
        </p:blipFill>
        <p:spPr>
          <a:xfrm>
            <a:off x="6640689" y="3144233"/>
            <a:ext cx="3810000" cy="2374900"/>
          </a:xfrm>
          <a:prstGeom prst="rect">
            <a:avLst/>
          </a:prstGeom>
        </p:spPr>
      </p:pic>
    </p:spTree>
    <p:extLst>
      <p:ext uri="{BB962C8B-B14F-4D97-AF65-F5344CB8AC3E}">
        <p14:creationId xmlns:p14="http://schemas.microsoft.com/office/powerpoint/2010/main" val="460036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D28B9-DD3D-1744-AFCA-5299A41C165E}"/>
              </a:ext>
            </a:extLst>
          </p:cNvPr>
          <p:cNvSpPr>
            <a:spLocks noGrp="1"/>
          </p:cNvSpPr>
          <p:nvPr>
            <p:ph type="title"/>
          </p:nvPr>
        </p:nvSpPr>
        <p:spPr/>
        <p:txBody>
          <a:bodyPr/>
          <a:lstStyle/>
          <a:p>
            <a:r>
              <a:rPr lang="en-US" dirty="0"/>
              <a:t>Support test data management  </a:t>
            </a:r>
          </a:p>
        </p:txBody>
      </p:sp>
      <p:sp>
        <p:nvSpPr>
          <p:cNvPr id="3" name="Content Placeholder 2">
            <a:extLst>
              <a:ext uri="{FF2B5EF4-FFF2-40B4-BE49-F238E27FC236}">
                <a16:creationId xmlns:a16="http://schemas.microsoft.com/office/drawing/2014/main" id="{767373D6-BCB9-DF4E-AA64-6D7FFAAF7959}"/>
              </a:ext>
            </a:extLst>
          </p:cNvPr>
          <p:cNvSpPr>
            <a:spLocks noGrp="1"/>
          </p:cNvSpPr>
          <p:nvPr>
            <p:ph idx="1"/>
          </p:nvPr>
        </p:nvSpPr>
        <p:spPr/>
        <p:txBody>
          <a:bodyPr/>
          <a:lstStyle/>
          <a:p>
            <a:r>
              <a:rPr lang="en-US" dirty="0"/>
              <a:t>Test data requires careful maintenance, and test data management is becoming an increasingly important part of automated testing. Effective practices include having adequate data to run your test suite, the ability to acquire necessary data on demand, the ability to condition your test data in your pipeline, and the data not limiting the amount of tests you can run. We do caution, however, that teams should minimize, whenever possible, the amount of test data needed to run automated tests</a:t>
            </a:r>
          </a:p>
          <a:p>
            <a:endParaRPr lang="en-US" dirty="0"/>
          </a:p>
        </p:txBody>
      </p:sp>
    </p:spTree>
    <p:extLst>
      <p:ext uri="{BB962C8B-B14F-4D97-AF65-F5344CB8AC3E}">
        <p14:creationId xmlns:p14="http://schemas.microsoft.com/office/powerpoint/2010/main" val="135553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1504B-4EB8-9140-AB7B-7C90A869BEEF}"/>
              </a:ext>
            </a:extLst>
          </p:cNvPr>
          <p:cNvSpPr>
            <a:spLocks noGrp="1"/>
          </p:cNvSpPr>
          <p:nvPr>
            <p:ph type="title"/>
          </p:nvPr>
        </p:nvSpPr>
        <p:spPr/>
        <p:txBody>
          <a:bodyPr/>
          <a:lstStyle/>
          <a:p>
            <a:r>
              <a:rPr lang="en-US" dirty="0"/>
              <a:t>Shift left on security </a:t>
            </a:r>
          </a:p>
        </p:txBody>
      </p:sp>
      <p:sp>
        <p:nvSpPr>
          <p:cNvPr id="3" name="Content Placeholder 2">
            <a:extLst>
              <a:ext uri="{FF2B5EF4-FFF2-40B4-BE49-F238E27FC236}">
                <a16:creationId xmlns:a16="http://schemas.microsoft.com/office/drawing/2014/main" id="{2F5B4008-9CA0-C842-9C17-FB5840AB57A3}"/>
              </a:ext>
            </a:extLst>
          </p:cNvPr>
          <p:cNvSpPr>
            <a:spLocks noGrp="1"/>
          </p:cNvSpPr>
          <p:nvPr>
            <p:ph idx="1"/>
          </p:nvPr>
        </p:nvSpPr>
        <p:spPr/>
        <p:txBody>
          <a:bodyPr/>
          <a:lstStyle/>
          <a:p>
            <a:r>
              <a:rPr lang="en-US" dirty="0"/>
              <a:t>Integrating security into the design and testing phases of the software development process is key to driving IT performance. This includes conducting security reviews of applications, including the </a:t>
            </a:r>
            <a:r>
              <a:rPr lang="en-US" dirty="0" err="1"/>
              <a:t>infosec</a:t>
            </a:r>
            <a:r>
              <a:rPr lang="en-US" dirty="0"/>
              <a:t> team in the design and demo process for applications, using preapproved security libraries and packages, and testing security features as a part of the automated testing suite. </a:t>
            </a:r>
          </a:p>
        </p:txBody>
      </p:sp>
    </p:spTree>
    <p:extLst>
      <p:ext uri="{BB962C8B-B14F-4D97-AF65-F5344CB8AC3E}">
        <p14:creationId xmlns:p14="http://schemas.microsoft.com/office/powerpoint/2010/main" val="3575628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1357-DDAE-4F4E-B93A-24160AC8ADEE}"/>
              </a:ext>
            </a:extLst>
          </p:cNvPr>
          <p:cNvSpPr>
            <a:spLocks noGrp="1"/>
          </p:cNvSpPr>
          <p:nvPr>
            <p:ph type="title"/>
          </p:nvPr>
        </p:nvSpPr>
        <p:spPr/>
        <p:txBody>
          <a:bodyPr/>
          <a:lstStyle/>
          <a:p>
            <a:r>
              <a:rPr lang="en-US" dirty="0"/>
              <a:t>Implement continuous delivery (CD).  </a:t>
            </a:r>
          </a:p>
        </p:txBody>
      </p:sp>
      <p:sp>
        <p:nvSpPr>
          <p:cNvPr id="3" name="Content Placeholder 2">
            <a:extLst>
              <a:ext uri="{FF2B5EF4-FFF2-40B4-BE49-F238E27FC236}">
                <a16:creationId xmlns:a16="http://schemas.microsoft.com/office/drawing/2014/main" id="{CD359307-88C8-E445-BC1E-708FC9C274F7}"/>
              </a:ext>
            </a:extLst>
          </p:cNvPr>
          <p:cNvSpPr>
            <a:spLocks noGrp="1"/>
          </p:cNvSpPr>
          <p:nvPr>
            <p:ph idx="1"/>
          </p:nvPr>
        </p:nvSpPr>
        <p:spPr/>
        <p:txBody>
          <a:bodyPr/>
          <a:lstStyle/>
          <a:p>
            <a:r>
              <a:rPr lang="en-US" dirty="0"/>
              <a:t>CD is a development practice where software is in a deployable state throughout its lifecycle, and the team prioritizes keeping the software in a deployable state over working on new features. Fast feedback on the quality and </a:t>
            </a:r>
            <a:r>
              <a:rPr lang="en-US" dirty="0" err="1"/>
              <a:t>deployability</a:t>
            </a:r>
            <a:r>
              <a:rPr lang="en-US" dirty="0"/>
              <a:t> of the system is available to all team members, and when they get reports that the system isn’t deployable, fixes are made quickly. Finally, the system can be deployed to production or end users at any time, on demand </a:t>
            </a:r>
          </a:p>
        </p:txBody>
      </p:sp>
    </p:spTree>
    <p:extLst>
      <p:ext uri="{BB962C8B-B14F-4D97-AF65-F5344CB8AC3E}">
        <p14:creationId xmlns:p14="http://schemas.microsoft.com/office/powerpoint/2010/main" val="2086931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268940" cy="6858000"/>
          </a:xfrm>
          <a:prstGeom prst="rect">
            <a:avLst/>
          </a:prstGeom>
          <a:solidFill>
            <a:srgbClr val="011B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350" dirty="0">
              <a:solidFill>
                <a:prstClr val="white"/>
              </a:solidFill>
              <a:latin typeface="Calibri"/>
            </a:endParaRPr>
          </a:p>
        </p:txBody>
      </p:sp>
      <p:sp>
        <p:nvSpPr>
          <p:cNvPr id="7" name="Title 1"/>
          <p:cNvSpPr>
            <a:spLocks noGrp="1"/>
          </p:cNvSpPr>
          <p:nvPr>
            <p:ph type="title"/>
          </p:nvPr>
        </p:nvSpPr>
        <p:spPr>
          <a:xfrm>
            <a:off x="1795140" y="346098"/>
            <a:ext cx="8646932" cy="791659"/>
          </a:xfrm>
        </p:spPr>
        <p:txBody>
          <a:bodyPr>
            <a:noAutofit/>
          </a:bodyPr>
          <a:lstStyle/>
          <a:p>
            <a:pPr algn="l"/>
            <a:r>
              <a:rPr lang="en-US" sz="3001" dirty="0">
                <a:solidFill>
                  <a:srgbClr val="BBBCBC"/>
                </a:solidFill>
              </a:rPr>
              <a:t>The Textbook Definition</a:t>
            </a:r>
            <a:endParaRPr lang="en-US" sz="1800" dirty="0">
              <a:solidFill>
                <a:srgbClr val="BBBCBC"/>
              </a:solidFill>
            </a:endParaRPr>
          </a:p>
        </p:txBody>
      </p:sp>
      <p:sp>
        <p:nvSpPr>
          <p:cNvPr id="9" name="TextBox 8"/>
          <p:cNvSpPr txBox="1"/>
          <p:nvPr/>
        </p:nvSpPr>
        <p:spPr>
          <a:xfrm>
            <a:off x="5436277" y="3118281"/>
            <a:ext cx="5545218" cy="444674"/>
          </a:xfrm>
          <a:prstGeom prst="rect">
            <a:avLst/>
          </a:prstGeom>
          <a:noFill/>
        </p:spPr>
        <p:txBody>
          <a:bodyPr wrap="square" rtlCol="0">
            <a:spAutoFit/>
          </a:bodyPr>
          <a:lstStyle/>
          <a:p>
            <a:pPr algn="just" defTabSz="457200">
              <a:lnSpc>
                <a:spcPct val="140000"/>
              </a:lnSpc>
            </a:pPr>
            <a:r>
              <a:rPr lang="en-US" dirty="0">
                <a:solidFill>
                  <a:srgbClr val="FFFFFF"/>
                </a:solidFill>
                <a:latin typeface="Adobe Caslon Pro"/>
                <a:cs typeface="Adobe Caslon Pro"/>
              </a:rPr>
              <a:t>“….”</a:t>
            </a:r>
          </a:p>
        </p:txBody>
      </p:sp>
      <p:cxnSp>
        <p:nvCxnSpPr>
          <p:cNvPr id="3" name="Straight Connector 2"/>
          <p:cNvCxnSpPr/>
          <p:nvPr/>
        </p:nvCxnSpPr>
        <p:spPr>
          <a:xfrm>
            <a:off x="3320604" y="2315956"/>
            <a:ext cx="5457974" cy="0"/>
          </a:xfrm>
          <a:prstGeom prst="line">
            <a:avLst/>
          </a:prstGeom>
          <a:ln w="19050" cmpd="sng">
            <a:solidFill>
              <a:srgbClr val="00A4CC"/>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320604" y="4611671"/>
            <a:ext cx="5457974" cy="0"/>
          </a:xfrm>
          <a:prstGeom prst="line">
            <a:avLst/>
          </a:prstGeom>
          <a:ln w="19050" cmpd="sng">
            <a:solidFill>
              <a:srgbClr val="00A4C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879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473" y="236674"/>
            <a:ext cx="8686426" cy="585540"/>
          </a:xfrm>
        </p:spPr>
        <p:txBody>
          <a:bodyPr/>
          <a:lstStyle/>
          <a:p>
            <a:r>
              <a:rPr lang="en-US" dirty="0"/>
              <a:t>Ok technically the book says…</a:t>
            </a:r>
          </a:p>
        </p:txBody>
      </p:sp>
      <p:sp>
        <p:nvSpPr>
          <p:cNvPr id="9" name="Content Placeholder 8">
            <a:extLst>
              <a:ext uri="{FF2B5EF4-FFF2-40B4-BE49-F238E27FC236}">
                <a16:creationId xmlns:a16="http://schemas.microsoft.com/office/drawing/2014/main" id="{4A8D81EA-8089-924B-A4FF-20A39B241DD1}"/>
              </a:ext>
            </a:extLst>
          </p:cNvPr>
          <p:cNvSpPr>
            <a:spLocks noGrp="1"/>
          </p:cNvSpPr>
          <p:nvPr>
            <p:ph idx="1"/>
          </p:nvPr>
        </p:nvSpPr>
        <p:spPr/>
        <p:txBody>
          <a:bodyPr/>
          <a:lstStyle/>
          <a:p>
            <a:r>
              <a:rPr lang="en-US" dirty="0"/>
              <a:t>DevOps is a convergence of many different movements:</a:t>
            </a:r>
          </a:p>
          <a:p>
            <a:pPr lvl="4"/>
            <a:r>
              <a:rPr lang="en-US" sz="1600" dirty="0"/>
              <a:t>The Lean Movement</a:t>
            </a:r>
          </a:p>
          <a:p>
            <a:pPr lvl="4"/>
            <a:r>
              <a:rPr lang="en-US" sz="1600" dirty="0"/>
              <a:t>The Agile Movement</a:t>
            </a:r>
          </a:p>
          <a:p>
            <a:pPr lvl="4"/>
            <a:r>
              <a:rPr lang="en-US" sz="1600" dirty="0"/>
              <a:t>The Velocity Conference Movement</a:t>
            </a:r>
          </a:p>
          <a:p>
            <a:pPr lvl="4"/>
            <a:r>
              <a:rPr lang="en-US" sz="1600" dirty="0"/>
              <a:t>The Agile Infrastructure Movement</a:t>
            </a:r>
          </a:p>
          <a:p>
            <a:pPr lvl="4"/>
            <a:r>
              <a:rPr lang="en-US" sz="1600" dirty="0"/>
              <a:t>The Continuous Delivery Movement</a:t>
            </a:r>
          </a:p>
          <a:p>
            <a:pPr lvl="4"/>
            <a:r>
              <a:rPr lang="en-US" sz="1600" dirty="0"/>
              <a:t>The Toyota Kata Movement</a:t>
            </a:r>
          </a:p>
          <a:p>
            <a:pPr lvl="4"/>
            <a:r>
              <a:rPr lang="en-US" sz="1600" dirty="0"/>
              <a:t>The Lean Startup Movement</a:t>
            </a:r>
          </a:p>
          <a:p>
            <a:pPr lvl="4"/>
            <a:r>
              <a:rPr lang="en-US" sz="1600" dirty="0"/>
              <a:t>The Lean UX Movement</a:t>
            </a:r>
          </a:p>
          <a:p>
            <a:pPr lvl="4"/>
            <a:r>
              <a:rPr lang="en-US" sz="1600" dirty="0"/>
              <a:t>The Rugged Computing Movement</a:t>
            </a:r>
          </a:p>
        </p:txBody>
      </p:sp>
    </p:spTree>
    <p:extLst>
      <p:ext uri="{BB962C8B-B14F-4D97-AF65-F5344CB8AC3E}">
        <p14:creationId xmlns:p14="http://schemas.microsoft.com/office/powerpoint/2010/main" val="3557264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D676C-3CCF-564C-A66A-17C7F79B0A63}"/>
              </a:ext>
            </a:extLst>
          </p:cNvPr>
          <p:cNvSpPr>
            <a:spLocks noGrp="1"/>
          </p:cNvSpPr>
          <p:nvPr>
            <p:ph type="title"/>
          </p:nvPr>
        </p:nvSpPr>
        <p:spPr/>
        <p:txBody>
          <a:bodyPr/>
          <a:lstStyle/>
          <a:p>
            <a:r>
              <a:rPr lang="en-US" dirty="0"/>
              <a:t>The Textbooks</a:t>
            </a:r>
          </a:p>
        </p:txBody>
      </p:sp>
      <p:pic>
        <p:nvPicPr>
          <p:cNvPr id="4" name="Picture 3">
            <a:extLst>
              <a:ext uri="{FF2B5EF4-FFF2-40B4-BE49-F238E27FC236}">
                <a16:creationId xmlns:a16="http://schemas.microsoft.com/office/drawing/2014/main" id="{73AF591D-0F4E-1143-86A5-1AA780497878}"/>
              </a:ext>
            </a:extLst>
          </p:cNvPr>
          <p:cNvPicPr>
            <a:picLocks noChangeAspect="1"/>
          </p:cNvPicPr>
          <p:nvPr/>
        </p:nvPicPr>
        <p:blipFill>
          <a:blip r:embed="rId2"/>
          <a:stretch>
            <a:fillRect/>
          </a:stretch>
        </p:blipFill>
        <p:spPr>
          <a:xfrm>
            <a:off x="2103391" y="1383963"/>
            <a:ext cx="2317688" cy="3490494"/>
          </a:xfrm>
          <a:prstGeom prst="rect">
            <a:avLst/>
          </a:prstGeom>
        </p:spPr>
      </p:pic>
      <p:pic>
        <p:nvPicPr>
          <p:cNvPr id="5" name="Picture 4">
            <a:extLst>
              <a:ext uri="{FF2B5EF4-FFF2-40B4-BE49-F238E27FC236}">
                <a16:creationId xmlns:a16="http://schemas.microsoft.com/office/drawing/2014/main" id="{8D65794D-D7BD-AF4D-9BDB-9830E97BCA59}"/>
              </a:ext>
            </a:extLst>
          </p:cNvPr>
          <p:cNvPicPr>
            <a:picLocks noChangeAspect="1"/>
          </p:cNvPicPr>
          <p:nvPr/>
        </p:nvPicPr>
        <p:blipFill>
          <a:blip r:embed="rId3"/>
          <a:stretch>
            <a:fillRect/>
          </a:stretch>
        </p:blipFill>
        <p:spPr>
          <a:xfrm>
            <a:off x="6599653" y="1313895"/>
            <a:ext cx="2466847" cy="3560562"/>
          </a:xfrm>
          <a:prstGeom prst="rect">
            <a:avLst/>
          </a:prstGeom>
        </p:spPr>
      </p:pic>
    </p:spTree>
    <p:extLst>
      <p:ext uri="{BB962C8B-B14F-4D97-AF65-F5344CB8AC3E}">
        <p14:creationId xmlns:p14="http://schemas.microsoft.com/office/powerpoint/2010/main" val="930311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473" y="236674"/>
            <a:ext cx="8686426" cy="585540"/>
          </a:xfrm>
        </p:spPr>
        <p:txBody>
          <a:bodyPr/>
          <a:lstStyle/>
          <a:p>
            <a:r>
              <a:rPr lang="en-US" dirty="0"/>
              <a:t>My Definition of DevOps</a:t>
            </a:r>
          </a:p>
        </p:txBody>
      </p:sp>
      <p:sp>
        <p:nvSpPr>
          <p:cNvPr id="9" name="Content Placeholder 8">
            <a:extLst>
              <a:ext uri="{FF2B5EF4-FFF2-40B4-BE49-F238E27FC236}">
                <a16:creationId xmlns:a16="http://schemas.microsoft.com/office/drawing/2014/main" id="{4A8D81EA-8089-924B-A4FF-20A39B241DD1}"/>
              </a:ext>
            </a:extLst>
          </p:cNvPr>
          <p:cNvSpPr>
            <a:spLocks noGrp="1"/>
          </p:cNvSpPr>
          <p:nvPr>
            <p:ph idx="1"/>
          </p:nvPr>
        </p:nvSpPr>
        <p:spPr/>
        <p:txBody>
          <a:bodyPr/>
          <a:lstStyle/>
          <a:p>
            <a:r>
              <a:rPr lang="en-US" dirty="0"/>
              <a:t>DevOps is a series of procedural, architectural, and cultural norms aimed at decreasing software delivery time while increasing software quality. </a:t>
            </a:r>
          </a:p>
          <a:p>
            <a:r>
              <a:rPr lang="en-US" dirty="0"/>
              <a:t>You can sell DevOps but you can’t buy DevOps</a:t>
            </a:r>
          </a:p>
          <a:p>
            <a:r>
              <a:rPr lang="en-US" dirty="0"/>
              <a:t>DevOps is a term in flux, it has changed over time to take on a wide variety of meanings and can mean very different things to different people</a:t>
            </a:r>
          </a:p>
          <a:p>
            <a:endParaRPr lang="en-US" dirty="0"/>
          </a:p>
        </p:txBody>
      </p:sp>
    </p:spTree>
    <p:extLst>
      <p:ext uri="{BB962C8B-B14F-4D97-AF65-F5344CB8AC3E}">
        <p14:creationId xmlns:p14="http://schemas.microsoft.com/office/powerpoint/2010/main" val="4207395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473" y="236674"/>
            <a:ext cx="8686426" cy="585540"/>
          </a:xfrm>
        </p:spPr>
        <p:txBody>
          <a:bodyPr/>
          <a:lstStyle/>
          <a:p>
            <a:r>
              <a:rPr lang="en-US" dirty="0"/>
              <a:t>DevOps As a Term Can Change</a:t>
            </a:r>
          </a:p>
        </p:txBody>
      </p:sp>
      <p:sp>
        <p:nvSpPr>
          <p:cNvPr id="9" name="Content Placeholder 8">
            <a:extLst>
              <a:ext uri="{FF2B5EF4-FFF2-40B4-BE49-F238E27FC236}">
                <a16:creationId xmlns:a16="http://schemas.microsoft.com/office/drawing/2014/main" id="{4A8D81EA-8089-924B-A4FF-20A39B241DD1}"/>
              </a:ext>
            </a:extLst>
          </p:cNvPr>
          <p:cNvSpPr>
            <a:spLocks noGrp="1"/>
          </p:cNvSpPr>
          <p:nvPr>
            <p:ph idx="1"/>
          </p:nvPr>
        </p:nvSpPr>
        <p:spPr/>
        <p:txBody>
          <a:bodyPr/>
          <a:lstStyle/>
          <a:p>
            <a:pPr marL="1028974" lvl="3" indent="0">
              <a:buNone/>
            </a:pPr>
            <a:r>
              <a:rPr lang="en-US" sz="1600" dirty="0"/>
              <a:t>For example:</a:t>
            </a:r>
          </a:p>
          <a:p>
            <a:pPr lvl="4"/>
            <a:r>
              <a:rPr lang="en-US" sz="1600" dirty="0"/>
              <a:t>To a software engineer DevOps may mean their software testing and deployment automation tooling like Jenkins, Git, Docker, Kubernetes, New Relic, and AWS</a:t>
            </a:r>
          </a:p>
          <a:p>
            <a:pPr lvl="4"/>
            <a:r>
              <a:rPr lang="en-US" sz="1600" dirty="0"/>
              <a:t>To a project manager: DevOps may mean cultural practices like creating a lightweight change management process or moving security to an earlier time in the software delivery lifecycle</a:t>
            </a:r>
          </a:p>
          <a:p>
            <a:pPr lvl="4"/>
            <a:r>
              <a:rPr lang="en-US" sz="1600" dirty="0"/>
              <a:t>To a DevOps engineer DevOps may mean anything from:</a:t>
            </a:r>
          </a:p>
          <a:p>
            <a:pPr lvl="5"/>
            <a:r>
              <a:rPr lang="en-US" sz="1800" dirty="0"/>
              <a:t>Creating and configuring servers</a:t>
            </a:r>
          </a:p>
          <a:p>
            <a:pPr lvl="5"/>
            <a:r>
              <a:rPr lang="en-US" sz="1800" dirty="0"/>
              <a:t>Helping create local development setups</a:t>
            </a:r>
          </a:p>
          <a:p>
            <a:pPr lvl="5"/>
            <a:r>
              <a:rPr lang="en-US" sz="1800" dirty="0"/>
              <a:t>Advising organizations on automation tooling </a:t>
            </a:r>
          </a:p>
          <a:p>
            <a:endParaRPr lang="en-US" dirty="0"/>
          </a:p>
        </p:txBody>
      </p:sp>
    </p:spTree>
    <p:extLst>
      <p:ext uri="{BB962C8B-B14F-4D97-AF65-F5344CB8AC3E}">
        <p14:creationId xmlns:p14="http://schemas.microsoft.com/office/powerpoint/2010/main" val="185153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Georgetown University OA">
      <a:dk1>
        <a:sysClr val="windowText" lastClr="000000"/>
      </a:dk1>
      <a:lt1>
        <a:sysClr val="window" lastClr="FFFFFF"/>
      </a:lt1>
      <a:dk2>
        <a:srgbClr val="011B39"/>
      </a:dk2>
      <a:lt2>
        <a:srgbClr val="4A4C4D"/>
      </a:lt2>
      <a:accent1>
        <a:srgbClr val="003B7C"/>
      </a:accent1>
      <a:accent2>
        <a:srgbClr val="9CA09C"/>
      </a:accent2>
      <a:accent3>
        <a:srgbClr val="00A4CC"/>
      </a:accent3>
      <a:accent4>
        <a:srgbClr val="46A536"/>
      </a:accent4>
      <a:accent5>
        <a:srgbClr val="CD0032"/>
      </a:accent5>
      <a:accent6>
        <a:srgbClr val="580A1D"/>
      </a:accent6>
      <a:hlink>
        <a:srgbClr val="003D81"/>
      </a:hlink>
      <a:folHlink>
        <a:srgbClr val="00A4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1822</TotalTime>
  <Words>2179</Words>
  <Application>Microsoft Macintosh PowerPoint</Application>
  <PresentationFormat>Widescreen</PresentationFormat>
  <Paragraphs>188</Paragraphs>
  <Slides>43</Slides>
  <Notes>17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55 Helvetica Roman</vt:lpstr>
      <vt:lpstr>Adobe Caslon Pro</vt:lpstr>
      <vt:lpstr>Arial</vt:lpstr>
      <vt:lpstr>Calibri</vt:lpstr>
      <vt:lpstr>Calibri Light</vt:lpstr>
      <vt:lpstr>Helvetica Neue</vt:lpstr>
      <vt:lpstr>Helvetica Neue Medium</vt:lpstr>
      <vt:lpstr>Office Theme</vt:lpstr>
      <vt:lpstr>1_Office Theme</vt:lpstr>
      <vt:lpstr>PowerPoint Presentation</vt:lpstr>
      <vt:lpstr>A Word of Warning</vt:lpstr>
      <vt:lpstr>About Me</vt:lpstr>
      <vt:lpstr>Tell Me About You</vt:lpstr>
      <vt:lpstr>The Textbook Definition</vt:lpstr>
      <vt:lpstr>Ok technically the book says…</vt:lpstr>
      <vt:lpstr>The Textbooks</vt:lpstr>
      <vt:lpstr>My Definition of DevOps</vt:lpstr>
      <vt:lpstr>DevOps As a Term Can Change</vt:lpstr>
      <vt:lpstr>Working Together</vt:lpstr>
      <vt:lpstr>PowerPoint Presentation</vt:lpstr>
      <vt:lpstr>Reality</vt:lpstr>
      <vt:lpstr>Reality</vt:lpstr>
      <vt:lpstr>PowerPoint Presentation</vt:lpstr>
      <vt:lpstr>Dev and Ops Stereotypes</vt:lpstr>
      <vt:lpstr>Ops Stereotypes:</vt:lpstr>
      <vt:lpstr>Ops Stereotypes:</vt:lpstr>
      <vt:lpstr>Ops Stereotypes:</vt:lpstr>
      <vt:lpstr>DevOps: A Practical Definition</vt:lpstr>
      <vt:lpstr>Modern DevOps</vt:lpstr>
      <vt:lpstr>Modern DevOps</vt:lpstr>
      <vt:lpstr>Measuring Software Delivery Performance </vt:lpstr>
      <vt:lpstr>Measuring Software Delivery Performance </vt:lpstr>
      <vt:lpstr>Measuring Software Delivery Performance </vt:lpstr>
      <vt:lpstr>Measuring Software Delivery Performance </vt:lpstr>
      <vt:lpstr>Lead Times</vt:lpstr>
      <vt:lpstr>Deployment Frequency</vt:lpstr>
      <vt:lpstr>Time to Restore</vt:lpstr>
      <vt:lpstr>Change Fail Percentage</vt:lpstr>
      <vt:lpstr>Performance Results for 2016</vt:lpstr>
      <vt:lpstr>Performance Results for 2017</vt:lpstr>
      <vt:lpstr>Results</vt:lpstr>
      <vt:lpstr>Continuous Delivery: A Brief Introduction</vt:lpstr>
      <vt:lpstr>What is Continuous Delivery?</vt:lpstr>
      <vt:lpstr>How to Practice Continuous Delivery</vt:lpstr>
      <vt:lpstr>Use version control for all production artifacts.  </vt:lpstr>
      <vt:lpstr>Automate your deployment process.  </vt:lpstr>
      <vt:lpstr>Implement continuous integration.  </vt:lpstr>
      <vt:lpstr>Use trunk-based development methods.  </vt:lpstr>
      <vt:lpstr>Implement test automation.  </vt:lpstr>
      <vt:lpstr>Support test data management  </vt:lpstr>
      <vt:lpstr>Shift left on security </vt:lpstr>
      <vt:lpstr>Implement continuous delivery (CD).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 Phillips</dc:creator>
  <cp:lastModifiedBy>Josh Phillips</cp:lastModifiedBy>
  <cp:revision>12</cp:revision>
  <dcterms:created xsi:type="dcterms:W3CDTF">2020-03-04T03:09:48Z</dcterms:created>
  <dcterms:modified xsi:type="dcterms:W3CDTF">2021-03-19T00:04:19Z</dcterms:modified>
</cp:coreProperties>
</file>